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Shape 6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Shape 6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drive.google.com/file/d/1zuwkW3Bc3LCniEAEzZmyktAMj-q63-87/view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11" Type="http://schemas.openxmlformats.org/officeDocument/2006/relationships/image" Target="../media/image33.png"/><Relationship Id="rId10" Type="http://schemas.openxmlformats.org/officeDocument/2006/relationships/image" Target="../media/image2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6.png"/><Relationship Id="rId8" Type="http://schemas.openxmlformats.org/officeDocument/2006/relationships/image" Target="../media/image2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le-systeme-solaire.net/systeme-solaire-a-l-echelle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132600"/>
            <a:ext cx="8520600" cy="11088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 </a:t>
            </a:r>
            <a:r>
              <a:rPr lang="fr" sz="6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SYSTÈME</a:t>
            </a:r>
            <a:r>
              <a:rPr lang="fr" sz="6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SOLAIRE</a:t>
            </a:r>
            <a:endParaRPr sz="6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Shape 55"/>
          <p:cNvSpPr txBox="1"/>
          <p:nvPr>
            <p:ph type="ctrTitle"/>
          </p:nvPr>
        </p:nvSpPr>
        <p:spPr>
          <a:xfrm>
            <a:off x="311700" y="2337300"/>
            <a:ext cx="8520600" cy="1974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400">
                <a:solidFill>
                  <a:schemeClr val="lt1"/>
                </a:solidFill>
              </a:rPr>
              <a:t>Parrainage Observatoire de Paris</a:t>
            </a:r>
            <a:endParaRPr sz="34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Nicolas Bott  &amp;  Jean-Baptiste Vielfaure</a:t>
            </a:r>
            <a:endParaRPr sz="2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75" y="1067400"/>
            <a:ext cx="4011600" cy="30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986775" y="3718725"/>
            <a:ext cx="23928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(</a:t>
            </a:r>
            <a:r>
              <a:rPr b="1" lang="fr"/>
              <a:t>environ 1000 pas)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596" y="1551214"/>
            <a:ext cx="1581163" cy="1950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hape 119"/>
          <p:cNvCxnSpPr/>
          <p:nvPr/>
        </p:nvCxnSpPr>
        <p:spPr>
          <a:xfrm>
            <a:off x="7087505" y="1612349"/>
            <a:ext cx="12600" cy="18921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20" name="Shape 120"/>
          <p:cNvSpPr/>
          <p:nvPr/>
        </p:nvSpPr>
        <p:spPr>
          <a:xfrm>
            <a:off x="5029200" y="1205100"/>
            <a:ext cx="3503400" cy="2733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type="title"/>
          </p:nvPr>
        </p:nvSpPr>
        <p:spPr>
          <a:xfrm>
            <a:off x="7233426" y="2126506"/>
            <a:ext cx="12993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1 000 km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775" y="1067400"/>
            <a:ext cx="4011600" cy="30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986775" y="3718725"/>
            <a:ext cx="23928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(</a:t>
            </a:r>
            <a:r>
              <a:rPr b="1" lang="fr"/>
              <a:t>environ 1000 pas)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4297250" y="1462550"/>
            <a:ext cx="407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99,86% de la masse</a:t>
            </a:r>
            <a:endParaRPr b="1"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219400" y="3888100"/>
            <a:ext cx="1425900" cy="12552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4297250" y="1462550"/>
            <a:ext cx="407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99,86% de la masse</a:t>
            </a:r>
            <a:endParaRPr b="1"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45025"/>
            <a:ext cx="530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267725" y="3800475"/>
            <a:ext cx="22272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Rocheuse</a:t>
            </a:r>
            <a:endParaRPr sz="18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4900 km (~ 5 fois France)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900" y="200775"/>
            <a:ext cx="914868" cy="8750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Shape 157"/>
          <p:cNvCxnSpPr/>
          <p:nvPr/>
        </p:nvCxnSpPr>
        <p:spPr>
          <a:xfrm>
            <a:off x="8022071" y="228199"/>
            <a:ext cx="7200" cy="849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58" name="Shape 158"/>
          <p:cNvSpPr txBox="1"/>
          <p:nvPr>
            <p:ph type="title"/>
          </p:nvPr>
        </p:nvSpPr>
        <p:spPr>
          <a:xfrm>
            <a:off x="8106504" y="458837"/>
            <a:ext cx="1037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1 000 km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900" y="1115175"/>
            <a:ext cx="914868" cy="87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900" y="2105775"/>
            <a:ext cx="914868" cy="87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900" y="3020175"/>
            <a:ext cx="914868" cy="87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900" y="3934575"/>
            <a:ext cx="914868" cy="875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81" name="Shape 181"/>
          <p:cNvCxnSpPr/>
          <p:nvPr/>
        </p:nvCxnSpPr>
        <p:spPr>
          <a:xfrm>
            <a:off x="7157700" y="175125"/>
            <a:ext cx="37500" cy="4836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182" name="Shape 182"/>
          <p:cNvGrpSpPr/>
          <p:nvPr/>
        </p:nvGrpSpPr>
        <p:grpSpPr>
          <a:xfrm>
            <a:off x="7464826" y="175260"/>
            <a:ext cx="480990" cy="4834060"/>
            <a:chOff x="5508425" y="1428775"/>
            <a:chExt cx="281100" cy="2735125"/>
          </a:xfrm>
        </p:grpSpPr>
        <p:pic>
          <p:nvPicPr>
            <p:cNvPr id="183" name="Shape 1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Shape 1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Shape 1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Shape 1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Shape 1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Shape 1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Shape 18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52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Shape 19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Shape 19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Shape 1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Shape 194"/>
          <p:cNvSpPr txBox="1"/>
          <p:nvPr/>
        </p:nvSpPr>
        <p:spPr>
          <a:xfrm>
            <a:off x="267725" y="3800475"/>
            <a:ext cx="23370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Rocheuse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12000 km (~ 12 fois France)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 b="6768" l="0" r="0" t="0"/>
          <a:stretch/>
        </p:blipFill>
        <p:spPr>
          <a:xfrm>
            <a:off x="914400" y="0"/>
            <a:ext cx="7214475" cy="504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/>
          <p:nvPr/>
        </p:nvSpPr>
        <p:spPr>
          <a:xfrm>
            <a:off x="1080350" y="1347750"/>
            <a:ext cx="6919800" cy="3696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200">
                <a:solidFill>
                  <a:srgbClr val="FF9900"/>
                </a:solidFill>
              </a:rPr>
              <a:t>?</a:t>
            </a:r>
            <a:endParaRPr sz="7200">
              <a:solidFill>
                <a:srgbClr val="FF9900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7200">
                <a:solidFill>
                  <a:srgbClr val="FF9900"/>
                </a:solidFill>
              </a:rPr>
              <a:t>=</a:t>
            </a:r>
            <a:endParaRPr sz="72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4541250" y="18283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TERRE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TERRE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213" name="Shape 213"/>
          <p:cNvCxnSpPr/>
          <p:nvPr/>
        </p:nvCxnSpPr>
        <p:spPr>
          <a:xfrm>
            <a:off x="7157700" y="175125"/>
            <a:ext cx="37500" cy="4836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214" name="Shape 214"/>
          <p:cNvGrpSpPr/>
          <p:nvPr/>
        </p:nvGrpSpPr>
        <p:grpSpPr>
          <a:xfrm>
            <a:off x="7465211" y="154735"/>
            <a:ext cx="437167" cy="4384132"/>
            <a:chOff x="5508425" y="1428775"/>
            <a:chExt cx="281100" cy="2735125"/>
          </a:xfrm>
        </p:grpSpPr>
        <p:pic>
          <p:nvPicPr>
            <p:cNvPr id="215" name="Shape 2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Shape 2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Shape 2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Shape 2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Shape 2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Shape 2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Shape 2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05236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Shape 2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Shape 2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Shape 2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Shape 226"/>
          <p:cNvSpPr txBox="1"/>
          <p:nvPr/>
        </p:nvSpPr>
        <p:spPr>
          <a:xfrm>
            <a:off x="267725" y="3800475"/>
            <a:ext cx="23370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Rocheuse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13000 km (~ 13 fois France)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5211" y="4520446"/>
            <a:ext cx="437167" cy="47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4541250" y="18283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TERRE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4541250" y="18283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TERRE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66529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MARS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MARS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429375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1061139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1745549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2377313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3009077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3672713"/>
            <a:ext cx="571500" cy="60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3700" y="4304477"/>
            <a:ext cx="571500" cy="604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Shape 255"/>
          <p:cNvCxnSpPr/>
          <p:nvPr/>
        </p:nvCxnSpPr>
        <p:spPr>
          <a:xfrm>
            <a:off x="7043375" y="451350"/>
            <a:ext cx="7500" cy="44625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56" name="Shape 256"/>
          <p:cNvSpPr txBox="1"/>
          <p:nvPr/>
        </p:nvSpPr>
        <p:spPr>
          <a:xfrm>
            <a:off x="267725" y="3800475"/>
            <a:ext cx="23370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Rocheuse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7000 km (~ 7 fois France)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1314300" y="230355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MERCURE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30450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VENUS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4541250" y="18283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TERRE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6652925" y="3345700"/>
            <a:ext cx="25890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MARS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5" name="Shape 275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267725" y="3800475"/>
            <a:ext cx="25458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Gazeuse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143000 km (~ 143 fois France)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282" name="Shape 282"/>
          <p:cNvCxnSpPr/>
          <p:nvPr/>
        </p:nvCxnSpPr>
        <p:spPr>
          <a:xfrm>
            <a:off x="7157700" y="175125"/>
            <a:ext cx="37500" cy="4836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283" name="Shape 283"/>
          <p:cNvGrpSpPr/>
          <p:nvPr/>
        </p:nvGrpSpPr>
        <p:grpSpPr>
          <a:xfrm>
            <a:off x="7465636" y="154661"/>
            <a:ext cx="282759" cy="4833368"/>
            <a:chOff x="5508425" y="1428775"/>
            <a:chExt cx="281100" cy="4446521"/>
          </a:xfrm>
        </p:grpSpPr>
        <p:pic>
          <p:nvPicPr>
            <p:cNvPr id="284" name="Shape 2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Shape 2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578571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307060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8" name="Shape 288"/>
          <p:cNvCxnSpPr>
            <a:stCxn id="285" idx="2"/>
            <a:endCxn id="287" idx="0"/>
          </p:cNvCxnSpPr>
          <p:nvPr/>
        </p:nvCxnSpPr>
        <p:spPr>
          <a:xfrm>
            <a:off x="7607015" y="808518"/>
            <a:ext cx="0" cy="356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89" name="Shape 289"/>
          <p:cNvSpPr txBox="1"/>
          <p:nvPr/>
        </p:nvSpPr>
        <p:spPr>
          <a:xfrm>
            <a:off x="7837600" y="2176100"/>
            <a:ext cx="11415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143 fois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 b="6768" l="0" r="0" t="0"/>
          <a:stretch/>
        </p:blipFill>
        <p:spPr>
          <a:xfrm>
            <a:off x="914400" y="0"/>
            <a:ext cx="7214475" cy="50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4572000" y="2571750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08" name="Shape 308"/>
          <p:cNvCxnSpPr/>
          <p:nvPr/>
        </p:nvCxnSpPr>
        <p:spPr>
          <a:xfrm>
            <a:off x="8605500" y="779116"/>
            <a:ext cx="27300" cy="3699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309" name="Shape 309"/>
          <p:cNvGrpSpPr/>
          <p:nvPr/>
        </p:nvGrpSpPr>
        <p:grpSpPr>
          <a:xfrm>
            <a:off x="8831921" y="763497"/>
            <a:ext cx="207705" cy="3696837"/>
            <a:chOff x="5508425" y="1428775"/>
            <a:chExt cx="281100" cy="4446521"/>
          </a:xfrm>
        </p:grpSpPr>
        <p:pic>
          <p:nvPicPr>
            <p:cNvPr id="310" name="Shape 3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Shape 3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Shape 3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578571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307060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14" name="Shape 314"/>
          <p:cNvCxnSpPr>
            <a:stCxn id="311" idx="2"/>
            <a:endCxn id="313" idx="0"/>
          </p:cNvCxnSpPr>
          <p:nvPr/>
        </p:nvCxnSpPr>
        <p:spPr>
          <a:xfrm>
            <a:off x="8935774" y="1263605"/>
            <a:ext cx="0" cy="272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5" name="Shape 315"/>
          <p:cNvSpPr txBox="1"/>
          <p:nvPr/>
        </p:nvSpPr>
        <p:spPr>
          <a:xfrm>
            <a:off x="7603875" y="1776125"/>
            <a:ext cx="10443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121 fois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267725" y="3800475"/>
            <a:ext cx="25458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Gazeuse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121000 km (~ 121 fois France)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4572000" y="2571750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4572000" y="2571750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31" name="Shape 331"/>
          <p:cNvCxnSpPr/>
          <p:nvPr/>
        </p:nvCxnSpPr>
        <p:spPr>
          <a:xfrm flipH="1">
            <a:off x="6959700" y="2693625"/>
            <a:ext cx="804300" cy="1292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2" name="Shape 332"/>
          <p:cNvSpPr txBox="1"/>
          <p:nvPr/>
        </p:nvSpPr>
        <p:spPr>
          <a:xfrm>
            <a:off x="7140775" y="2129925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URANUS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URANUS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38" name="Shape 338"/>
          <p:cNvCxnSpPr/>
          <p:nvPr/>
        </p:nvCxnSpPr>
        <p:spPr>
          <a:xfrm>
            <a:off x="7157700" y="175125"/>
            <a:ext cx="37500" cy="4836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339" name="Shape 339"/>
          <p:cNvGrpSpPr/>
          <p:nvPr/>
        </p:nvGrpSpPr>
        <p:grpSpPr>
          <a:xfrm>
            <a:off x="7465636" y="154661"/>
            <a:ext cx="282759" cy="4833368"/>
            <a:chOff x="5508425" y="1428775"/>
            <a:chExt cx="281100" cy="4446521"/>
          </a:xfrm>
        </p:grpSpPr>
        <p:pic>
          <p:nvPicPr>
            <p:cNvPr id="340" name="Shape 3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Shape 3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Shape 3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578571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Shape 3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307060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44" name="Shape 344"/>
          <p:cNvCxnSpPr>
            <a:stCxn id="341" idx="2"/>
            <a:endCxn id="343" idx="0"/>
          </p:cNvCxnSpPr>
          <p:nvPr/>
        </p:nvCxnSpPr>
        <p:spPr>
          <a:xfrm>
            <a:off x="7607015" y="808518"/>
            <a:ext cx="0" cy="356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45" name="Shape 345"/>
          <p:cNvSpPr txBox="1"/>
          <p:nvPr/>
        </p:nvSpPr>
        <p:spPr>
          <a:xfrm>
            <a:off x="7837600" y="2176100"/>
            <a:ext cx="11415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5</a:t>
            </a:r>
            <a:r>
              <a:rPr b="1" lang="fr" sz="1600">
                <a:solidFill>
                  <a:schemeClr val="lt1"/>
                </a:solidFill>
              </a:rPr>
              <a:t>1 fois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267725" y="3800475"/>
            <a:ext cx="25458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Gazeuse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51000 km (~ 51 fois France)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4572000" y="2571750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54" name="Shape 354"/>
          <p:cNvCxnSpPr/>
          <p:nvPr/>
        </p:nvCxnSpPr>
        <p:spPr>
          <a:xfrm flipH="1">
            <a:off x="6959700" y="2693625"/>
            <a:ext cx="804300" cy="1292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5" name="Shape 355"/>
          <p:cNvSpPr txBox="1"/>
          <p:nvPr/>
        </p:nvSpPr>
        <p:spPr>
          <a:xfrm>
            <a:off x="7140775" y="2129925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URANUS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/>
        </p:nvSpPr>
        <p:spPr>
          <a:xfrm>
            <a:off x="5241000" y="585050"/>
            <a:ext cx="3388500" cy="9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>
                <a:latin typeface="Impact"/>
                <a:ea typeface="Impact"/>
                <a:cs typeface="Impact"/>
                <a:sym typeface="Impact"/>
              </a:rPr>
              <a:t>SOLEIL</a:t>
            </a:r>
            <a:endParaRPr sz="4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706925" y="2565700"/>
            <a:ext cx="1950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JUPITER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4572000" y="2571750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SATURNE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63" name="Shape 363"/>
          <p:cNvCxnSpPr/>
          <p:nvPr/>
        </p:nvCxnSpPr>
        <p:spPr>
          <a:xfrm flipH="1">
            <a:off x="6959700" y="2693625"/>
            <a:ext cx="804300" cy="1292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4" name="Shape 364"/>
          <p:cNvSpPr txBox="1"/>
          <p:nvPr/>
        </p:nvSpPr>
        <p:spPr>
          <a:xfrm>
            <a:off x="7140775" y="2129925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URANUS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7229175" y="3498225"/>
            <a:ext cx="2265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Impact"/>
                <a:ea typeface="Impact"/>
                <a:cs typeface="Impact"/>
                <a:sym typeface="Impact"/>
              </a:rPr>
              <a:t>NEPTUNE</a:t>
            </a:r>
            <a:endParaRPr sz="30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NEPTUNE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371" name="Shape 371"/>
          <p:cNvCxnSpPr/>
          <p:nvPr/>
        </p:nvCxnSpPr>
        <p:spPr>
          <a:xfrm>
            <a:off x="7157700" y="326403"/>
            <a:ext cx="32400" cy="45738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372" name="Shape 372"/>
          <p:cNvGrpSpPr/>
          <p:nvPr/>
        </p:nvGrpSpPr>
        <p:grpSpPr>
          <a:xfrm>
            <a:off x="7424823" y="306982"/>
            <a:ext cx="245232" cy="4570579"/>
            <a:chOff x="5508425" y="1428775"/>
            <a:chExt cx="281100" cy="4446521"/>
          </a:xfrm>
        </p:grpSpPr>
        <p:pic>
          <p:nvPicPr>
            <p:cNvPr id="373" name="Shape 3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Shape 3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Shape 3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578571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Shape 3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5307060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7" name="Shape 377"/>
          <p:cNvCxnSpPr>
            <a:stCxn id="374" idx="2"/>
            <a:endCxn id="376" idx="0"/>
          </p:cNvCxnSpPr>
          <p:nvPr/>
        </p:nvCxnSpPr>
        <p:spPr>
          <a:xfrm>
            <a:off x="7547439" y="925290"/>
            <a:ext cx="0" cy="3368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78" name="Shape 378"/>
          <p:cNvSpPr txBox="1"/>
          <p:nvPr/>
        </p:nvSpPr>
        <p:spPr>
          <a:xfrm>
            <a:off x="7747359" y="2218673"/>
            <a:ext cx="9900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50 fois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267725" y="3800475"/>
            <a:ext cx="25458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Gazeuse</a:t>
            </a:r>
            <a:endParaRPr sz="1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Diamètre : 50000 km (~ 50 fois France)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b="2960" l="0" r="0" t="-2960"/>
          <a:stretch/>
        </p:blipFill>
        <p:spPr>
          <a:xfrm>
            <a:off x="1637094" y="0"/>
            <a:ext cx="61746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LES </a:t>
            </a: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PLANÈTES</a:t>
            </a: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NAINES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Shape 386"/>
          <p:cNvSpPr/>
          <p:nvPr/>
        </p:nvSpPr>
        <p:spPr>
          <a:xfrm rot="-5400000">
            <a:off x="3542850" y="778575"/>
            <a:ext cx="4791900" cy="3762300"/>
          </a:xfrm>
          <a:prstGeom prst="corner">
            <a:avLst>
              <a:gd fmla="val 58128" name="adj1"/>
              <a:gd fmla="val 38136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7" name="Shape 387"/>
          <p:cNvCxnSpPr/>
          <p:nvPr/>
        </p:nvCxnSpPr>
        <p:spPr>
          <a:xfrm>
            <a:off x="8148300" y="629742"/>
            <a:ext cx="31800" cy="42282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388" name="Shape 388"/>
          <p:cNvGrpSpPr/>
          <p:nvPr/>
        </p:nvGrpSpPr>
        <p:grpSpPr>
          <a:xfrm>
            <a:off x="8411012" y="611847"/>
            <a:ext cx="373413" cy="3832457"/>
            <a:chOff x="5508425" y="1428775"/>
            <a:chExt cx="281100" cy="2735125"/>
          </a:xfrm>
        </p:grpSpPr>
        <p:pic>
          <p:nvPicPr>
            <p:cNvPr id="389" name="Shape 38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Shape 39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Shape 39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Shape 3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Shape 3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Shape 39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05236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Shape 39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Shape 3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Shape 3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Shape 3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964" y="4428404"/>
            <a:ext cx="373411" cy="415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83300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>
            <p:ph type="title"/>
          </p:nvPr>
        </p:nvSpPr>
        <p:spPr>
          <a:xfrm>
            <a:off x="1460250" y="65200"/>
            <a:ext cx="790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LES DISTANCES DANS LE SYSTÈME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4">
            <a:alphaModFix/>
          </a:blip>
          <a:srcRect b="44486" l="11032" r="0" t="42055"/>
          <a:stretch/>
        </p:blipFill>
        <p:spPr>
          <a:xfrm>
            <a:off x="2893850" y="3796000"/>
            <a:ext cx="4316675" cy="5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75" y="1318850"/>
            <a:ext cx="3056772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25" y="1175975"/>
            <a:ext cx="1552375" cy="9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1721" y="2114554"/>
            <a:ext cx="1527600" cy="15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6">
            <a:alphaModFix/>
          </a:blip>
          <a:srcRect b="44486" l="11032" r="0" t="42055"/>
          <a:stretch/>
        </p:blipFill>
        <p:spPr>
          <a:xfrm rot="-1726143">
            <a:off x="3660659" y="3343146"/>
            <a:ext cx="3551806" cy="42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75" y="1318850"/>
            <a:ext cx="3056772" cy="305677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>
            <p:ph type="title"/>
          </p:nvPr>
        </p:nvSpPr>
        <p:spPr>
          <a:xfrm>
            <a:off x="4301225" y="2425500"/>
            <a:ext cx="12555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13 000 km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Shape 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475" y="404450"/>
            <a:ext cx="1107111" cy="116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Shape 425"/>
          <p:cNvCxnSpPr/>
          <p:nvPr/>
        </p:nvCxnSpPr>
        <p:spPr>
          <a:xfrm>
            <a:off x="7551850" y="441075"/>
            <a:ext cx="8700" cy="11334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26" name="Shape 426"/>
          <p:cNvSpPr/>
          <p:nvPr/>
        </p:nvSpPr>
        <p:spPr>
          <a:xfrm>
            <a:off x="6110650" y="197100"/>
            <a:ext cx="2879400" cy="1637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Shape 427"/>
          <p:cNvSpPr txBox="1"/>
          <p:nvPr>
            <p:ph type="title"/>
          </p:nvPr>
        </p:nvSpPr>
        <p:spPr>
          <a:xfrm>
            <a:off x="7654025" y="749100"/>
            <a:ext cx="125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1 000 km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8" name="Shape 428"/>
          <p:cNvCxnSpPr/>
          <p:nvPr/>
        </p:nvCxnSpPr>
        <p:spPr>
          <a:xfrm>
            <a:off x="3635425" y="1440502"/>
            <a:ext cx="24600" cy="2793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429" name="Shape 429"/>
          <p:cNvGrpSpPr/>
          <p:nvPr/>
        </p:nvGrpSpPr>
        <p:grpSpPr>
          <a:xfrm>
            <a:off x="3836815" y="1428801"/>
            <a:ext cx="285570" cy="2531632"/>
            <a:chOff x="5508425" y="1428775"/>
            <a:chExt cx="281100" cy="2735125"/>
          </a:xfrm>
        </p:grpSpPr>
        <p:pic>
          <p:nvPicPr>
            <p:cNvPr id="430" name="Shape 4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Shape 4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Shape 4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Shape 4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Shape 4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Shape 4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05236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Shape 4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Shape 4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Shape 4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Shape 4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Shape 4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281" y="3949583"/>
            <a:ext cx="285542" cy="274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75" y="1318850"/>
            <a:ext cx="3056772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 b="0" l="5275" r="3765" t="0"/>
          <a:stretch/>
        </p:blipFill>
        <p:spPr>
          <a:xfrm>
            <a:off x="3419450" y="1318850"/>
            <a:ext cx="2780598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99" y="4162875"/>
            <a:ext cx="633050" cy="6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5">
            <a:alphaModFix/>
          </a:blip>
          <a:srcRect b="8137" l="10841" r="0" t="86786"/>
          <a:stretch/>
        </p:blipFill>
        <p:spPr>
          <a:xfrm>
            <a:off x="2152125" y="4765000"/>
            <a:ext cx="6991875" cy="3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75" y="1318850"/>
            <a:ext cx="3056772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 b="0" l="5275" r="3765" t="0"/>
          <a:stretch/>
        </p:blipFill>
        <p:spPr>
          <a:xfrm>
            <a:off x="3419450" y="1318850"/>
            <a:ext cx="2780598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 b="0" l="5275" r="3765" t="0"/>
          <a:stretch/>
        </p:blipFill>
        <p:spPr>
          <a:xfrm>
            <a:off x="6162650" y="1318850"/>
            <a:ext cx="2780598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b="0" l="5275" r="87461" t="0"/>
          <a:stretch/>
        </p:blipFill>
        <p:spPr>
          <a:xfrm>
            <a:off x="8921975" y="1373075"/>
            <a:ext cx="222024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899" y="4162875"/>
            <a:ext cx="633050" cy="6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 rotWithShape="1">
          <a:blip r:embed="rId5">
            <a:alphaModFix/>
          </a:blip>
          <a:srcRect b="8137" l="10841" r="0" t="86786"/>
          <a:stretch/>
        </p:blipFill>
        <p:spPr>
          <a:xfrm>
            <a:off x="2152125" y="4765000"/>
            <a:ext cx="6991875" cy="3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Shape 466"/>
          <p:cNvGrpSpPr/>
          <p:nvPr/>
        </p:nvGrpSpPr>
        <p:grpSpPr>
          <a:xfrm>
            <a:off x="170773" y="1421571"/>
            <a:ext cx="243995" cy="2613138"/>
            <a:chOff x="5508425" y="1428775"/>
            <a:chExt cx="281100" cy="2735125"/>
          </a:xfrm>
        </p:grpSpPr>
        <p:pic>
          <p:nvPicPr>
            <p:cNvPr id="467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Shape 4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Shape 4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Shape 4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Shape 4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Shape 4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Shape 4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905236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Shape 4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Shape 4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Shape 4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Shape 4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5" y="4023594"/>
            <a:ext cx="243979" cy="28348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0" name="Shape 4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75" y="1318875"/>
            <a:ext cx="3056772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9350" y="2430350"/>
            <a:ext cx="1058850" cy="6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430350"/>
            <a:ext cx="244250" cy="20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670319"/>
            <a:ext cx="244250" cy="206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4" name="Shape 484"/>
          <p:cNvCxnSpPr/>
          <p:nvPr/>
        </p:nvCxnSpPr>
        <p:spPr>
          <a:xfrm flipH="1" rot="10800000">
            <a:off x="3652488" y="2797675"/>
            <a:ext cx="3779100" cy="27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85" name="Shape 485"/>
          <p:cNvSpPr txBox="1"/>
          <p:nvPr>
            <p:ph type="title"/>
          </p:nvPr>
        </p:nvSpPr>
        <p:spPr>
          <a:xfrm>
            <a:off x="4148825" y="3035100"/>
            <a:ext cx="32925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380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000 km  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=  </a:t>
            </a:r>
            <a:endParaRPr/>
          </a:p>
        </p:txBody>
      </p:sp>
      <p:pic>
        <p:nvPicPr>
          <p:cNvPr id="486" name="Shape 4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898919"/>
            <a:ext cx="244250" cy="20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2398" y="2990564"/>
            <a:ext cx="661775" cy="66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Shape 492"/>
          <p:cNvGrpSpPr/>
          <p:nvPr/>
        </p:nvGrpSpPr>
        <p:grpSpPr>
          <a:xfrm>
            <a:off x="170773" y="1421571"/>
            <a:ext cx="243995" cy="2613138"/>
            <a:chOff x="5508425" y="1428775"/>
            <a:chExt cx="281100" cy="2735125"/>
          </a:xfrm>
        </p:grpSpPr>
        <p:pic>
          <p:nvPicPr>
            <p:cNvPr id="493" name="Shape 4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Shape 49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Shape 49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Shape 4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Shape 4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Shape 4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Shape 4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2905236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Shape 5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Shape 5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Shape 5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Shape 50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5" y="4023594"/>
            <a:ext cx="243979" cy="28348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TERRE-LUNE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6" name="Shape 5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75" y="1318875"/>
            <a:ext cx="3056772" cy="305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9350" y="2430350"/>
            <a:ext cx="1058850" cy="6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430350"/>
            <a:ext cx="244250" cy="20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670319"/>
            <a:ext cx="244250" cy="206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0" name="Shape 510"/>
          <p:cNvCxnSpPr/>
          <p:nvPr/>
        </p:nvCxnSpPr>
        <p:spPr>
          <a:xfrm flipH="1" rot="10800000">
            <a:off x="3652488" y="2797675"/>
            <a:ext cx="3779100" cy="27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11" name="Shape 511"/>
          <p:cNvSpPr txBox="1"/>
          <p:nvPr>
            <p:ph type="title"/>
          </p:nvPr>
        </p:nvSpPr>
        <p:spPr>
          <a:xfrm>
            <a:off x="4148825" y="3035100"/>
            <a:ext cx="32925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380 000 km  =  30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2" name="Shape 5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125" y="2898919"/>
            <a:ext cx="244250" cy="20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TERRE-SOLEIL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999" y="2158335"/>
            <a:ext cx="991338" cy="1031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Shape 519"/>
          <p:cNvCxnSpPr/>
          <p:nvPr/>
        </p:nvCxnSpPr>
        <p:spPr>
          <a:xfrm>
            <a:off x="7906203" y="2195413"/>
            <a:ext cx="7200" cy="9231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20" name="Shape 520"/>
          <p:cNvSpPr txBox="1"/>
          <p:nvPr>
            <p:ph type="title"/>
          </p:nvPr>
        </p:nvSpPr>
        <p:spPr>
          <a:xfrm>
            <a:off x="7805950" y="1701125"/>
            <a:ext cx="1261200" cy="45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13 000 km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1" name="Shape 521"/>
          <p:cNvGrpSpPr/>
          <p:nvPr/>
        </p:nvGrpSpPr>
        <p:grpSpPr>
          <a:xfrm>
            <a:off x="7964379" y="2195264"/>
            <a:ext cx="91161" cy="922284"/>
            <a:chOff x="5508425" y="1428775"/>
            <a:chExt cx="281100" cy="2735125"/>
          </a:xfrm>
        </p:grpSpPr>
        <p:pic>
          <p:nvPicPr>
            <p:cNvPr id="522" name="Shape 5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Shape 5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Shape 5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Shape 5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Shape 5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Shape 5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52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Shape 5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Shape 5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Shape 5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Shape 5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3" name="Shape 533"/>
          <p:cNvPicPr preferRelativeResize="0"/>
          <p:nvPr/>
        </p:nvPicPr>
        <p:blipFill rotWithShape="1">
          <a:blip r:embed="rId5">
            <a:alphaModFix/>
          </a:blip>
          <a:srcRect b="7355" l="4223" r="0" t="0"/>
          <a:stretch/>
        </p:blipFill>
        <p:spPr>
          <a:xfrm>
            <a:off x="634500" y="789125"/>
            <a:ext cx="4024675" cy="3892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Shape 534"/>
          <p:cNvCxnSpPr/>
          <p:nvPr/>
        </p:nvCxnSpPr>
        <p:spPr>
          <a:xfrm>
            <a:off x="4338300" y="2682529"/>
            <a:ext cx="2469000" cy="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535" name="Shape 5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3249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4773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6297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7821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42205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4372924"/>
            <a:ext cx="168756" cy="15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Shape 541"/>
          <p:cNvCxnSpPr>
            <a:endCxn id="539" idx="0"/>
          </p:cNvCxnSpPr>
          <p:nvPr/>
        </p:nvCxnSpPr>
        <p:spPr>
          <a:xfrm>
            <a:off x="142253" y="1937224"/>
            <a:ext cx="0" cy="2283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1725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8996" y="2812754"/>
            <a:ext cx="1527600" cy="15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023" y="976152"/>
            <a:ext cx="852650" cy="8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DISTANCE TERRE-SOLEIL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Shape 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999" y="2158335"/>
            <a:ext cx="991338" cy="1031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Shape 551"/>
          <p:cNvCxnSpPr/>
          <p:nvPr/>
        </p:nvCxnSpPr>
        <p:spPr>
          <a:xfrm>
            <a:off x="7906203" y="2195413"/>
            <a:ext cx="7200" cy="9231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52" name="Shape 552"/>
          <p:cNvSpPr txBox="1"/>
          <p:nvPr>
            <p:ph type="title"/>
          </p:nvPr>
        </p:nvSpPr>
        <p:spPr>
          <a:xfrm>
            <a:off x="7805950" y="1701125"/>
            <a:ext cx="1261200" cy="45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13 000 km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" name="Shape 553"/>
          <p:cNvGrpSpPr/>
          <p:nvPr/>
        </p:nvGrpSpPr>
        <p:grpSpPr>
          <a:xfrm>
            <a:off x="7964379" y="2195264"/>
            <a:ext cx="91161" cy="922284"/>
            <a:chOff x="5508425" y="1428775"/>
            <a:chExt cx="281100" cy="2735125"/>
          </a:xfrm>
        </p:grpSpPr>
        <p:pic>
          <p:nvPicPr>
            <p:cNvPr id="554" name="Shape 5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428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Shape 5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733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Shape 5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1962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Shape 5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190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Shape 5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419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Shape 5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647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Shape 5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29527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Shape 5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1813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Shape 5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4099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Shape 5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6385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Shape 5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8425" y="3867175"/>
              <a:ext cx="281100" cy="2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Shape 565"/>
          <p:cNvPicPr preferRelativeResize="0"/>
          <p:nvPr/>
        </p:nvPicPr>
        <p:blipFill rotWithShape="1">
          <a:blip r:embed="rId5">
            <a:alphaModFix/>
          </a:blip>
          <a:srcRect b="7355" l="4223" r="0" t="0"/>
          <a:stretch/>
        </p:blipFill>
        <p:spPr>
          <a:xfrm>
            <a:off x="634500" y="789125"/>
            <a:ext cx="4024675" cy="3892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Shape 566"/>
          <p:cNvCxnSpPr/>
          <p:nvPr/>
        </p:nvCxnSpPr>
        <p:spPr>
          <a:xfrm>
            <a:off x="4338300" y="2682529"/>
            <a:ext cx="2469000" cy="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67" name="Shape 567"/>
          <p:cNvSpPr txBox="1"/>
          <p:nvPr>
            <p:ph type="title"/>
          </p:nvPr>
        </p:nvSpPr>
        <p:spPr>
          <a:xfrm>
            <a:off x="4661776" y="2774250"/>
            <a:ext cx="2254200" cy="76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150 000 000 km  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=  12 500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3249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4773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6297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7821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4220524"/>
            <a:ext cx="168756" cy="1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4372924"/>
            <a:ext cx="168756" cy="15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4" name="Shape 574"/>
          <p:cNvCxnSpPr>
            <a:endCxn id="572" idx="0"/>
          </p:cNvCxnSpPr>
          <p:nvPr/>
        </p:nvCxnSpPr>
        <p:spPr>
          <a:xfrm>
            <a:off x="142253" y="1937224"/>
            <a:ext cx="0" cy="2283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75" name="Shape 5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5" y="1172524"/>
            <a:ext cx="168756" cy="1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 txBox="1"/>
          <p:nvPr>
            <p:ph type="title"/>
          </p:nvPr>
        </p:nvSpPr>
        <p:spPr>
          <a:xfrm>
            <a:off x="289725" y="1172525"/>
            <a:ext cx="145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109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LES DISTANCES AU SOLEIL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82" name="Shape 582" title="la_terre_systeme_solaire.mp4">
            <a:hlinkClick r:id="rId3"/>
          </p:cNvPr>
          <p:cNvSpPr/>
          <p:nvPr/>
        </p:nvSpPr>
        <p:spPr>
          <a:xfrm>
            <a:off x="1726762" y="789125"/>
            <a:ext cx="5690476" cy="4267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ctrTitle"/>
          </p:nvPr>
        </p:nvSpPr>
        <p:spPr>
          <a:xfrm>
            <a:off x="311700" y="1060400"/>
            <a:ext cx="8520600" cy="1949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 SYSTÈME SOLAIRE</a:t>
            </a:r>
            <a:endParaRPr sz="6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LES DISTANCES AU SOLEIL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600" y="1866249"/>
            <a:ext cx="466254" cy="4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 rotWithShape="1">
          <a:blip r:embed="rId4">
            <a:alphaModFix/>
          </a:blip>
          <a:srcRect b="7355" l="4223" r="0" t="0"/>
          <a:stretch/>
        </p:blipFill>
        <p:spPr>
          <a:xfrm>
            <a:off x="24900" y="696800"/>
            <a:ext cx="1756674" cy="1699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0" name="Shape 590"/>
          <p:cNvCxnSpPr/>
          <p:nvPr/>
        </p:nvCxnSpPr>
        <p:spPr>
          <a:xfrm flipH="1" rot="10800000">
            <a:off x="1823700" y="2068429"/>
            <a:ext cx="838800" cy="45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91" name="Shape 591"/>
          <p:cNvSpPr txBox="1"/>
          <p:nvPr>
            <p:ph type="title"/>
          </p:nvPr>
        </p:nvSpPr>
        <p:spPr>
          <a:xfrm>
            <a:off x="3417000" y="1773950"/>
            <a:ext cx="345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150 000 000 km = 12 500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2" name="Shape 592"/>
          <p:cNvCxnSpPr/>
          <p:nvPr/>
        </p:nvCxnSpPr>
        <p:spPr>
          <a:xfrm flipH="1" rot="10800000">
            <a:off x="1823700" y="1606729"/>
            <a:ext cx="608100" cy="9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3" name="Shape 593"/>
          <p:cNvCxnSpPr/>
          <p:nvPr/>
        </p:nvCxnSpPr>
        <p:spPr>
          <a:xfrm flipH="1" rot="10800000">
            <a:off x="1823700" y="1134229"/>
            <a:ext cx="399300" cy="24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4" name="Shape 594"/>
          <p:cNvCxnSpPr/>
          <p:nvPr/>
        </p:nvCxnSpPr>
        <p:spPr>
          <a:xfrm flipH="1" rot="10800000">
            <a:off x="1823700" y="2509429"/>
            <a:ext cx="1179600" cy="207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5" name="Shape 595"/>
          <p:cNvCxnSpPr/>
          <p:nvPr/>
        </p:nvCxnSpPr>
        <p:spPr>
          <a:xfrm flipH="1" rot="10800000">
            <a:off x="1823700" y="3135829"/>
            <a:ext cx="2949000" cy="39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6" name="Shape 596"/>
          <p:cNvCxnSpPr/>
          <p:nvPr/>
        </p:nvCxnSpPr>
        <p:spPr>
          <a:xfrm flipH="1" rot="10800000">
            <a:off x="1823700" y="3575629"/>
            <a:ext cx="3861300" cy="21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7" name="Shape 597"/>
          <p:cNvCxnSpPr/>
          <p:nvPr/>
        </p:nvCxnSpPr>
        <p:spPr>
          <a:xfrm>
            <a:off x="1823700" y="3977929"/>
            <a:ext cx="4850400" cy="42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98" name="Shape 598"/>
          <p:cNvCxnSpPr/>
          <p:nvPr/>
        </p:nvCxnSpPr>
        <p:spPr>
          <a:xfrm flipH="1" rot="10800000">
            <a:off x="1823700" y="4508329"/>
            <a:ext cx="5619600" cy="3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99" name="Shape 599"/>
          <p:cNvSpPr txBox="1"/>
          <p:nvPr>
            <p:ph type="title"/>
          </p:nvPr>
        </p:nvSpPr>
        <p:spPr>
          <a:xfrm>
            <a:off x="6334200" y="44720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346 000 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Shape 600"/>
          <p:cNvSpPr txBox="1"/>
          <p:nvPr>
            <p:ph type="title"/>
          </p:nvPr>
        </p:nvSpPr>
        <p:spPr>
          <a:xfrm>
            <a:off x="5496000" y="39386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223 000 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1" name="Shape 6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5114" y="963713"/>
            <a:ext cx="535125" cy="3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6325" y="1361275"/>
            <a:ext cx="466250" cy="4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 rotWithShape="1">
          <a:blip r:embed="rId7">
            <a:alphaModFix/>
          </a:blip>
          <a:srcRect b="7844" l="23604" r="23280" t="7624"/>
          <a:stretch/>
        </p:blipFill>
        <p:spPr>
          <a:xfrm>
            <a:off x="3231900" y="2373947"/>
            <a:ext cx="399302" cy="39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 rotWithShape="1">
          <a:blip r:embed="rId8">
            <a:alphaModFix/>
          </a:blip>
          <a:srcRect b="0" l="5082" r="4156" t="0"/>
          <a:stretch/>
        </p:blipFill>
        <p:spPr>
          <a:xfrm>
            <a:off x="5648400" y="3004550"/>
            <a:ext cx="1494825" cy="9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9275" y="3575876"/>
            <a:ext cx="654026" cy="6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7225" y="4122028"/>
            <a:ext cx="654025" cy="65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 rotWithShape="1">
          <a:blip r:embed="rId11">
            <a:alphaModFix/>
          </a:blip>
          <a:srcRect b="10610" l="8992" r="11078" t="12726"/>
          <a:stretch/>
        </p:blipFill>
        <p:spPr>
          <a:xfrm>
            <a:off x="4816625" y="2509425"/>
            <a:ext cx="1032177" cy="9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>
            <p:ph type="title"/>
          </p:nvPr>
        </p:nvSpPr>
        <p:spPr>
          <a:xfrm>
            <a:off x="4505400" y="35576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109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000  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Shape 609"/>
          <p:cNvSpPr txBox="1"/>
          <p:nvPr>
            <p:ph type="title"/>
          </p:nvPr>
        </p:nvSpPr>
        <p:spPr>
          <a:xfrm>
            <a:off x="3591000" y="31004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59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900  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Shape 610"/>
          <p:cNvSpPr txBox="1"/>
          <p:nvPr>
            <p:ph type="title"/>
          </p:nvPr>
        </p:nvSpPr>
        <p:spPr>
          <a:xfrm>
            <a:off x="1838400" y="24908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17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500  T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Shape 611"/>
          <p:cNvSpPr txBox="1"/>
          <p:nvPr>
            <p:ph type="title"/>
          </p:nvPr>
        </p:nvSpPr>
        <p:spPr>
          <a:xfrm>
            <a:off x="3133800" y="13478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8 3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00 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 txBox="1"/>
          <p:nvPr>
            <p:ph type="title"/>
          </p:nvPr>
        </p:nvSpPr>
        <p:spPr>
          <a:xfrm>
            <a:off x="2829000" y="890625"/>
            <a:ext cx="198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4 5</a:t>
            </a: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00  Terres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PARCOURS DU SYSTEME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1260450" y="2334750"/>
            <a:ext cx="6623100" cy="474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https://www.le-systeme-solaire.net/systeme-solaire-a-l-echelle/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LES DISTANCES AU SOLEIL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29" name="Shape 629"/>
          <p:cNvSpPr txBox="1"/>
          <p:nvPr/>
        </p:nvSpPr>
        <p:spPr>
          <a:xfrm>
            <a:off x="802300" y="1340825"/>
            <a:ext cx="7418400" cy="2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Tailles et distances en même temps ?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AU-DELA DU SYSTEME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5" name="Shape 6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5220"/>
            <a:ext cx="8520600" cy="448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AU-DELA DU SYSTEME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Shape 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000" y="866025"/>
            <a:ext cx="4312011" cy="4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2067025"/>
            <a:ext cx="4209150" cy="2032903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/>
          <p:nvPr/>
        </p:nvSpPr>
        <p:spPr>
          <a:xfrm>
            <a:off x="2720775" y="3528350"/>
            <a:ext cx="3932125" cy="870250"/>
          </a:xfrm>
          <a:custGeom>
            <a:pathLst>
              <a:path extrusionOk="0" h="34810" w="157285">
                <a:moveTo>
                  <a:pt x="0" y="16151"/>
                </a:moveTo>
                <a:cubicBezTo>
                  <a:pt x="9486" y="18715"/>
                  <a:pt x="39418" y="28906"/>
                  <a:pt x="56915" y="31534"/>
                </a:cubicBezTo>
                <a:cubicBezTo>
                  <a:pt x="74413" y="34162"/>
                  <a:pt x="88257" y="37174"/>
                  <a:pt x="104985" y="31918"/>
                </a:cubicBezTo>
                <a:cubicBezTo>
                  <a:pt x="121713" y="26662"/>
                  <a:pt x="148568" y="5320"/>
                  <a:pt x="157285" y="0"/>
                </a:cubicBezTo>
              </a:path>
            </a:pathLst>
          </a:custGeom>
          <a:noFill/>
          <a:ln cap="flat" cmpd="sng" w="19050">
            <a:solidFill>
              <a:srgbClr val="9FC5E8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644" name="Shape 644"/>
          <p:cNvSpPr txBox="1"/>
          <p:nvPr>
            <p:ph type="title"/>
          </p:nvPr>
        </p:nvSpPr>
        <p:spPr>
          <a:xfrm>
            <a:off x="186425" y="4406700"/>
            <a:ext cx="329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3 000 000 000   x 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Shape 6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3550" y="4398594"/>
            <a:ext cx="470825" cy="3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AU-DELA</a:t>
            </a: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DU SYSTEME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413" y="780325"/>
            <a:ext cx="4363175" cy="43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AU-DELA DU SYSTEME SOLAIRE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7" name="Shape 6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916" y="789125"/>
            <a:ext cx="6586168" cy="42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7355" l="4223" r="0" t="0"/>
          <a:stretch/>
        </p:blipFill>
        <p:spPr>
          <a:xfrm>
            <a:off x="433725" y="625363"/>
            <a:ext cx="4024675" cy="38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325" y="1043375"/>
            <a:ext cx="3056772" cy="305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7355" l="4223" r="0" t="0"/>
          <a:stretch/>
        </p:blipFill>
        <p:spPr>
          <a:xfrm>
            <a:off x="433725" y="625363"/>
            <a:ext cx="4024675" cy="38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325" y="1043375"/>
            <a:ext cx="3056772" cy="305677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1731613" y="252775"/>
            <a:ext cx="1428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Etoile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6264264" y="252775"/>
            <a:ext cx="1632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Planète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b="7355" l="4223" r="0" t="0"/>
          <a:stretch/>
        </p:blipFill>
        <p:spPr>
          <a:xfrm>
            <a:off x="433725" y="625363"/>
            <a:ext cx="4024675" cy="38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325" y="1043375"/>
            <a:ext cx="3056772" cy="305677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1731613" y="252775"/>
            <a:ext cx="1428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Etoile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6264264" y="252775"/>
            <a:ext cx="1632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Planète</a:t>
            </a:r>
            <a:endParaRPr sz="3000">
              <a:solidFill>
                <a:schemeClr val="lt1"/>
              </a:solidFill>
            </a:endParaRPr>
          </a:p>
        </p:txBody>
      </p:sp>
      <p:cxnSp>
        <p:nvCxnSpPr>
          <p:cNvPr id="98" name="Shape 98"/>
          <p:cNvCxnSpPr>
            <a:endCxn id="95" idx="1"/>
          </p:cNvCxnSpPr>
          <p:nvPr/>
        </p:nvCxnSpPr>
        <p:spPr>
          <a:xfrm>
            <a:off x="4458525" y="2571761"/>
            <a:ext cx="10938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Shape 99"/>
          <p:cNvCxnSpPr/>
          <p:nvPr/>
        </p:nvCxnSpPr>
        <p:spPr>
          <a:xfrm>
            <a:off x="3796100" y="4205886"/>
            <a:ext cx="996600" cy="7386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Shape 100"/>
          <p:cNvCxnSpPr/>
          <p:nvPr/>
        </p:nvCxnSpPr>
        <p:spPr>
          <a:xfrm flipH="1" rot="10800000">
            <a:off x="3539625" y="140386"/>
            <a:ext cx="918900" cy="903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" name="Shape 101"/>
          <p:cNvCxnSpPr/>
          <p:nvPr/>
        </p:nvCxnSpPr>
        <p:spPr>
          <a:xfrm flipH="1" rot="10800000">
            <a:off x="4221250" y="1216611"/>
            <a:ext cx="1130100" cy="5334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Shape 102"/>
          <p:cNvCxnSpPr/>
          <p:nvPr/>
        </p:nvCxnSpPr>
        <p:spPr>
          <a:xfrm>
            <a:off x="4395700" y="3425586"/>
            <a:ext cx="1044900" cy="4815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1917450" y="65200"/>
            <a:ext cx="715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LES TAILLES DANS LE SYSTÈME SOLAIRE</a:t>
            </a:r>
            <a:endParaRPr sz="360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