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94" r:id="rId2"/>
    <p:sldId id="257" r:id="rId3"/>
    <p:sldId id="304" r:id="rId4"/>
    <p:sldId id="310" r:id="rId5"/>
    <p:sldId id="261" r:id="rId6"/>
    <p:sldId id="265" r:id="rId7"/>
    <p:sldId id="283" r:id="rId8"/>
    <p:sldId id="290" r:id="rId9"/>
    <p:sldId id="266" r:id="rId10"/>
    <p:sldId id="267" r:id="rId11"/>
    <p:sldId id="311" r:id="rId12"/>
    <p:sldId id="309" r:id="rId13"/>
    <p:sldId id="260" r:id="rId14"/>
    <p:sldId id="302" r:id="rId15"/>
    <p:sldId id="264" r:id="rId16"/>
    <p:sldId id="286" r:id="rId17"/>
    <p:sldId id="291" r:id="rId18"/>
    <p:sldId id="306" r:id="rId19"/>
    <p:sldId id="303" r:id="rId20"/>
    <p:sldId id="287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FC724"/>
    <a:srgbClr val="100785"/>
    <a:srgbClr val="00CC00"/>
    <a:srgbClr val="FF0000"/>
    <a:srgbClr val="0066FF"/>
    <a:srgbClr val="3333CC"/>
    <a:srgbClr val="110771"/>
    <a:srgbClr val="110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79"/>
    <p:restoredTop sz="94677"/>
  </p:normalViewPr>
  <p:slideViewPr>
    <p:cSldViewPr>
      <p:cViewPr>
        <p:scale>
          <a:sx n="100" d="100"/>
          <a:sy n="100" d="100"/>
        </p:scale>
        <p:origin x="1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E5F65BE-6402-9448-B67D-1A1AD2BA32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2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3" charset="0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3" charset="0"/>
        <a:ea typeface="ＭＳ Ｐゴシック" pitchFamily="6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3" charset="0"/>
        <a:ea typeface="ＭＳ Ｐゴシック" pitchFamily="6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3" charset="0"/>
        <a:ea typeface="ＭＳ Ｐゴシック" pitchFamily="6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3" charset="0"/>
        <a:ea typeface="ＭＳ Ｐゴシック" pitchFamily="6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B54256-1A44-CE44-BD4D-0DA1C2484C92}" type="slidenum">
              <a:rPr lang="fr-FR" sz="1200"/>
              <a:pPr/>
              <a:t>2</a:t>
            </a:fld>
            <a:endParaRPr lang="fr-F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8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780488-814F-A94E-B474-8616678D8826}" type="slidenum">
              <a:rPr lang="fr-FR" sz="1200"/>
              <a:pPr/>
              <a:t>11</a:t>
            </a:fld>
            <a:endParaRPr 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3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780488-814F-A94E-B474-8616678D8826}" type="slidenum">
              <a:rPr lang="fr-FR" sz="1200"/>
              <a:pPr/>
              <a:t>12</a:t>
            </a:fld>
            <a:endParaRPr 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D95A12D-26A5-2340-8045-2AFCA50194F2}" type="slidenum">
              <a:rPr lang="fr-FR" sz="1200"/>
              <a:pPr/>
              <a:t>13</a:t>
            </a:fld>
            <a:endParaRPr lang="fr-FR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5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613717F-EFEB-004F-B502-D959D2A00C04}" type="slidenum">
              <a:rPr lang="fr-FR" sz="1200"/>
              <a:pPr/>
              <a:t>14</a:t>
            </a:fld>
            <a:endParaRPr lang="fr-F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8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CEF5DE6-D63D-F54B-9226-EDD1E0845547}" type="slidenum">
              <a:rPr lang="fr-FR" sz="1200"/>
              <a:pPr/>
              <a:t>15</a:t>
            </a:fld>
            <a:endParaRPr lang="fr-FR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74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F67573-F10B-0241-807A-4320FC781A61}" type="slidenum">
              <a:rPr lang="fr-FR" sz="1200"/>
              <a:pPr/>
              <a:t>16</a:t>
            </a:fld>
            <a:endParaRPr lang="fr-FR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8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508E0E-6B57-684E-9633-C4BC1943021B}" type="slidenum">
              <a:rPr lang="fr-FR" sz="1200"/>
              <a:pPr/>
              <a:t>17</a:t>
            </a:fld>
            <a:endParaRPr lang="fr-FR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7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508E0E-6B57-684E-9633-C4BC1943021B}" type="slidenum">
              <a:rPr lang="fr-FR" sz="1200"/>
              <a:pPr/>
              <a:t>18</a:t>
            </a:fld>
            <a:endParaRPr lang="fr-FR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8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9C718DD-51BD-BF45-8754-B66DFE02395E}" type="slidenum">
              <a:rPr lang="fr-FR" sz="1200"/>
              <a:pPr/>
              <a:t>19</a:t>
            </a:fld>
            <a:endParaRPr 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15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A1E573E-27D0-B74D-9581-E6CC5EAF8193}" type="slidenum">
              <a:rPr lang="fr-FR" sz="1200"/>
              <a:pPr/>
              <a:t>20</a:t>
            </a:fld>
            <a:endParaRPr lang="fr-F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4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780488-814F-A94E-B474-8616678D8826}" type="slidenum">
              <a:rPr lang="fr-FR" sz="1200"/>
              <a:pPr/>
              <a:t>3</a:t>
            </a:fld>
            <a:endParaRPr 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3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F780488-814F-A94E-B474-8616678D8826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7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270D796-DA62-2A44-BA1B-F642142BCD9D}" type="slidenum">
              <a:rPr lang="fr-FR" sz="1200"/>
              <a:pPr/>
              <a:t>5</a:t>
            </a:fld>
            <a:endParaRPr lang="fr-FR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5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E3BA3D-0F1F-EC46-B3EC-B57998831ABC}" type="slidenum">
              <a:rPr lang="fr-FR" sz="1200"/>
              <a:pPr/>
              <a:t>6</a:t>
            </a:fld>
            <a:endParaRPr lang="fr-FR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7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BA0E6C4-0B86-6F4C-89F7-C08A01A464CE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3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FDC325-5E5B-8548-B592-53F3E7358FED}" type="slidenum">
              <a:rPr lang="fr-FR" sz="1200"/>
              <a:pPr/>
              <a:t>8</a:t>
            </a:fld>
            <a:endParaRPr lang="fr-FR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8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ABE323-B6A9-4F43-B64B-5A89F283E273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4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F4574DE-49E0-8C48-B81F-8F587B1C7B6E}" type="slidenum">
              <a:rPr lang="fr-FR" sz="1200"/>
              <a:pPr/>
              <a:t>10</a:t>
            </a:fld>
            <a:endParaRPr lang="fr-FR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0838-9B6C-E741-902F-1F4290D7A9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77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0F15-E769-824E-82A2-FE6B0BF16A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8D02-6E62-4F47-B58C-5F761CC2B8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12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C465-53E1-DF48-8B51-9A865E5322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8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B18D-6C12-AB4F-BAB9-8F65249C6C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6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5A9E-BFAF-7D47-9CA8-C34B42AF6B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9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DD17-C9BE-2346-8A6C-68754AF810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53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4AA7-B7FD-A043-837D-97606BF247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40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419C-E9C1-8B42-8E7F-3B68362EC8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5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2ABC-6A33-334B-A2BA-5B0574DF7D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1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3C6E-30DF-444E-AE05-AF928578F2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52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B853DD-0422-AB46-858A-1EAE3115DA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  <a:ea typeface="ＭＳ Ｐゴシック" pitchFamily="63" charset="-128"/>
          <a:cs typeface="ＭＳ Ｐゴシック" pitchFamily="63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3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/>
          <a:p>
            <a:r>
              <a:rPr lang="fr-FR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La formation des professeurs</a:t>
            </a:r>
            <a:br>
              <a:rPr lang="fr-FR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fr-FR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à l</a:t>
            </a:r>
            <a:r>
              <a:rPr lang="fr-FR" altLang="ja-JP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fr-FR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Observatoire de Paris</a:t>
            </a: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6400800" cy="1066800"/>
          </a:xfrm>
          <a:solidFill>
            <a:schemeClr val="bg1">
              <a:alpha val="39999"/>
            </a:schemeClr>
          </a:solidFill>
        </p:spPr>
        <p:txBody>
          <a:bodyPr anchor="ctr"/>
          <a:lstStyle/>
          <a:p>
            <a:pPr algn="l"/>
            <a:r>
              <a:rPr lang="fr-FR">
                <a:solidFill>
                  <a:srgbClr val="110771"/>
                </a:solidFill>
                <a:latin typeface="Times" charset="0"/>
                <a:ea typeface="ＭＳ Ｐゴシック" charset="0"/>
                <a:cs typeface="ＭＳ Ｐゴシック" charset="0"/>
              </a:rPr>
              <a:t> Noël Robichon</a:t>
            </a:r>
          </a:p>
        </p:txBody>
      </p:sp>
      <p:pic>
        <p:nvPicPr>
          <p:cNvPr id="14339" name="Imag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241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2286000" y="228600"/>
            <a:ext cx="446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Maquette Soleil-Terre-Lune</a:t>
            </a:r>
          </a:p>
        </p:txBody>
      </p:sp>
      <p:pic>
        <p:nvPicPr>
          <p:cNvPr id="41986" name="Picture 4" descr="IMGP38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024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41890" y="914248"/>
            <a:ext cx="8839200" cy="5693866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271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Avec </a:t>
            </a:r>
            <a:r>
              <a:rPr lang="fr-FR" sz="2800" b="1" dirty="0">
                <a:solidFill>
                  <a:srgbClr val="FF0000"/>
                </a:solidFill>
              </a:rPr>
              <a:t>les partenaires </a:t>
            </a:r>
            <a:r>
              <a:rPr lang="fr-FR" sz="2800" b="1" dirty="0" smtClean="0">
                <a:solidFill>
                  <a:srgbClr val="FF0000"/>
                </a:solidFill>
              </a:rPr>
              <a:t>institutionnels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0000"/>
              </a:solidFill>
            </a:endParaRPr>
          </a:p>
          <a:p>
            <a:pPr marL="384175" lvl="1" indent="0"/>
            <a:r>
              <a:rPr lang="fr-FR" b="1" dirty="0"/>
              <a:t>Primaire :</a:t>
            </a:r>
          </a:p>
          <a:p>
            <a:pPr marL="384175" lvl="1" indent="0"/>
            <a:r>
              <a:rPr lang="fr-FR" b="1" dirty="0"/>
              <a:t>- journée de </a:t>
            </a:r>
            <a:r>
              <a:rPr lang="fr-FR" b="1" strike="sngStrike" dirty="0"/>
              <a:t>colloque</a:t>
            </a:r>
            <a:r>
              <a:rPr lang="fr-FR" b="1" dirty="0"/>
              <a:t> </a:t>
            </a:r>
            <a:r>
              <a:rPr lang="fr-FR" b="1" dirty="0">
                <a:solidFill>
                  <a:srgbClr val="008000"/>
                </a:solidFill>
              </a:rPr>
              <a:t>astronomie à l’école</a:t>
            </a:r>
            <a:r>
              <a:rPr lang="fr-FR" b="1" dirty="0"/>
              <a:t> avec la maison des sciences de Châtenay-Malabry et l’IA du 92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animations pédagogiques</a:t>
            </a:r>
            <a:r>
              <a:rPr lang="fr-FR" b="1" dirty="0"/>
              <a:t> de circonscription (Paris, 92) ou départementales.</a:t>
            </a:r>
          </a:p>
          <a:p>
            <a:pPr marL="384175" lvl="1" indent="0"/>
            <a:endParaRPr lang="fr-FR" b="1" dirty="0" smtClean="0"/>
          </a:p>
          <a:p>
            <a:pPr marL="384175" lvl="1" indent="0"/>
            <a:r>
              <a:rPr lang="fr-FR" b="1" dirty="0" smtClean="0"/>
              <a:t>Secondaire </a:t>
            </a:r>
            <a:r>
              <a:rPr lang="fr-FR" b="1" dirty="0"/>
              <a:t>:</a:t>
            </a:r>
          </a:p>
          <a:p>
            <a:pPr lvl="1">
              <a:buFontTx/>
              <a:buChar char="-"/>
            </a:pPr>
            <a:r>
              <a:rPr lang="fr-FR" b="1" dirty="0"/>
              <a:t>Plans académiques de formation des 3 académie d’</a:t>
            </a:r>
            <a:r>
              <a:rPr lang="fr-FR" altLang="ja-JP" b="1" dirty="0" err="1"/>
              <a:t>IdF</a:t>
            </a:r>
            <a:endParaRPr lang="fr-FR" altLang="ja-JP" b="1" dirty="0"/>
          </a:p>
          <a:p>
            <a:pPr lvl="2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2-3 </a:t>
            </a:r>
            <a:r>
              <a:rPr lang="fr-FR" b="1" dirty="0" smtClean="0">
                <a:solidFill>
                  <a:srgbClr val="FF0000"/>
                </a:solidFill>
              </a:rPr>
              <a:t>stages de 3 jours </a:t>
            </a:r>
            <a:r>
              <a:rPr lang="fr-FR" b="1" dirty="0">
                <a:solidFill>
                  <a:srgbClr val="FF0000"/>
                </a:solidFill>
              </a:rPr>
              <a:t>par académie en </a:t>
            </a:r>
            <a:r>
              <a:rPr lang="fr-FR" b="1" dirty="0" smtClean="0">
                <a:solidFill>
                  <a:srgbClr val="FF0000"/>
                </a:solidFill>
              </a:rPr>
              <a:t>physique</a:t>
            </a:r>
          </a:p>
          <a:p>
            <a:pPr lvl="2">
              <a:buFontTx/>
              <a:buChar char="-"/>
            </a:pPr>
            <a:r>
              <a:rPr lang="fr-FR" b="1" dirty="0" smtClean="0"/>
              <a:t>1 stage en maths (Créteil)</a:t>
            </a:r>
            <a:endParaRPr lang="fr-FR" b="1" dirty="0"/>
          </a:p>
          <a:p>
            <a:pPr lvl="2">
              <a:buFontTx/>
              <a:buChar char="-"/>
            </a:pPr>
            <a:r>
              <a:rPr lang="fr-FR" b="1" dirty="0"/>
              <a:t>3 jours de stages d’ouverture culturelle </a:t>
            </a:r>
            <a:r>
              <a:rPr lang="fr-FR" b="1" dirty="0"/>
              <a:t>(</a:t>
            </a:r>
            <a:r>
              <a:rPr lang="fr-FR" b="1" dirty="0" smtClean="0"/>
              <a:t>Créteil)</a:t>
            </a: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Participation à d’</a:t>
            </a:r>
            <a:r>
              <a:rPr lang="fr-FR" b="1" dirty="0" smtClean="0">
                <a:solidFill>
                  <a:srgbClr val="008000"/>
                </a:solidFill>
              </a:rPr>
              <a:t>autres stages</a:t>
            </a:r>
            <a:r>
              <a:rPr lang="fr-FR" b="1" dirty="0" smtClean="0"/>
              <a:t> (Science à l’école, académie </a:t>
            </a:r>
            <a:r>
              <a:rPr lang="fr-FR" b="1" dirty="0"/>
              <a:t>d’Orléans-Tours</a:t>
            </a:r>
            <a:r>
              <a:rPr lang="is-IS" b="1" dirty="0" smtClean="0"/>
              <a:t>…).</a:t>
            </a:r>
            <a:endParaRPr lang="fr-FR" b="1" dirty="0" smtClean="0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>
                <a:solidFill>
                  <a:schemeClr val="accent2"/>
                </a:solidFill>
              </a:rPr>
              <a:t>Détail des formations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0208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41890" y="914248"/>
            <a:ext cx="8839200" cy="5693866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271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Avec </a:t>
            </a:r>
            <a:r>
              <a:rPr lang="fr-FR" sz="2800" b="1" dirty="0">
                <a:solidFill>
                  <a:srgbClr val="FF0000"/>
                </a:solidFill>
              </a:rPr>
              <a:t>les partenaires </a:t>
            </a:r>
            <a:r>
              <a:rPr lang="fr-FR" sz="2800" b="1" dirty="0" smtClean="0">
                <a:solidFill>
                  <a:srgbClr val="FF0000"/>
                </a:solidFill>
              </a:rPr>
              <a:t>institutionnels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0000"/>
              </a:solidFill>
            </a:endParaRPr>
          </a:p>
          <a:p>
            <a:pPr marL="384175" lvl="1" indent="0"/>
            <a:r>
              <a:rPr lang="fr-FR" b="1" dirty="0"/>
              <a:t>Primaire :</a:t>
            </a:r>
          </a:p>
          <a:p>
            <a:pPr marL="384175" lvl="1" indent="0"/>
            <a:r>
              <a:rPr lang="fr-FR" b="1" dirty="0"/>
              <a:t>- journée de </a:t>
            </a:r>
            <a:r>
              <a:rPr lang="fr-FR" b="1" strike="sngStrike" dirty="0"/>
              <a:t>colloque</a:t>
            </a:r>
            <a:r>
              <a:rPr lang="fr-FR" b="1" dirty="0"/>
              <a:t> </a:t>
            </a:r>
            <a:r>
              <a:rPr lang="fr-FR" b="1" dirty="0">
                <a:solidFill>
                  <a:srgbClr val="008000"/>
                </a:solidFill>
              </a:rPr>
              <a:t>astronomie à l’école</a:t>
            </a:r>
            <a:r>
              <a:rPr lang="fr-FR" b="1" dirty="0"/>
              <a:t> avec la maison des sciences de Châtenay-Malabry et l’IA du 92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animations pédagogiques</a:t>
            </a:r>
            <a:r>
              <a:rPr lang="fr-FR" b="1" dirty="0"/>
              <a:t> de circonscription (Paris, 92) ou départementales.</a:t>
            </a:r>
          </a:p>
          <a:p>
            <a:pPr marL="384175" lvl="1" indent="0"/>
            <a:endParaRPr lang="fr-FR" b="1" dirty="0" smtClean="0"/>
          </a:p>
          <a:p>
            <a:pPr marL="384175" lvl="1" indent="0"/>
            <a:r>
              <a:rPr lang="fr-FR" b="1" dirty="0" smtClean="0"/>
              <a:t>Secondaire </a:t>
            </a:r>
            <a:r>
              <a:rPr lang="fr-FR" b="1" dirty="0"/>
              <a:t>:</a:t>
            </a:r>
          </a:p>
          <a:p>
            <a:pPr lvl="1">
              <a:buFontTx/>
              <a:buChar char="-"/>
            </a:pPr>
            <a:r>
              <a:rPr lang="fr-FR" b="1" dirty="0"/>
              <a:t>Plans académiques de formation des 3 académie d’</a:t>
            </a:r>
            <a:r>
              <a:rPr lang="fr-FR" altLang="ja-JP" b="1" dirty="0" err="1"/>
              <a:t>IdF</a:t>
            </a:r>
            <a:endParaRPr lang="fr-FR" altLang="ja-JP" b="1" dirty="0"/>
          </a:p>
          <a:p>
            <a:pPr lvl="2">
              <a:buFontTx/>
              <a:buChar char="-"/>
            </a:pPr>
            <a:r>
              <a:rPr lang="fr-FR" b="1" strike="sngStrike" dirty="0">
                <a:solidFill>
                  <a:srgbClr val="FF0000"/>
                </a:solidFill>
              </a:rPr>
              <a:t>2-3 stages</a:t>
            </a:r>
            <a:r>
              <a:rPr lang="fr-FR" b="1" dirty="0">
                <a:solidFill>
                  <a:srgbClr val="FF0000"/>
                </a:solidFill>
              </a:rPr>
              <a:t> 0-1 de </a:t>
            </a:r>
            <a:r>
              <a:rPr lang="fr-FR" b="1" dirty="0" smtClean="0">
                <a:solidFill>
                  <a:srgbClr val="FF0000"/>
                </a:solidFill>
              </a:rPr>
              <a:t>2-3 jours </a:t>
            </a:r>
            <a:r>
              <a:rPr lang="fr-FR" b="1" dirty="0">
                <a:solidFill>
                  <a:srgbClr val="FF0000"/>
                </a:solidFill>
              </a:rPr>
              <a:t>par académie en </a:t>
            </a:r>
            <a:r>
              <a:rPr lang="fr-FR" b="1" dirty="0" smtClean="0">
                <a:solidFill>
                  <a:srgbClr val="FF0000"/>
                </a:solidFill>
              </a:rPr>
              <a:t>physique</a:t>
            </a:r>
          </a:p>
          <a:p>
            <a:pPr lvl="2">
              <a:buFontTx/>
              <a:buChar char="-"/>
            </a:pPr>
            <a:r>
              <a:rPr lang="fr-FR" b="1" dirty="0" smtClean="0"/>
              <a:t>1 stage en maths (Créteil)</a:t>
            </a:r>
            <a:endParaRPr lang="fr-FR" b="1" dirty="0"/>
          </a:p>
          <a:p>
            <a:pPr lvl="2">
              <a:buFontTx/>
              <a:buChar char="-"/>
            </a:pPr>
            <a:r>
              <a:rPr lang="fr-FR" b="1" dirty="0"/>
              <a:t>3 jours de stages d’ouverture culturelle </a:t>
            </a:r>
            <a:r>
              <a:rPr lang="fr-FR" b="1" dirty="0"/>
              <a:t>(</a:t>
            </a:r>
            <a:r>
              <a:rPr lang="fr-FR" b="1" dirty="0" smtClean="0"/>
              <a:t>Créteil)</a:t>
            </a: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Participation à d’</a:t>
            </a:r>
            <a:r>
              <a:rPr lang="fr-FR" b="1" dirty="0" smtClean="0">
                <a:solidFill>
                  <a:srgbClr val="008000"/>
                </a:solidFill>
              </a:rPr>
              <a:t>autres stages</a:t>
            </a:r>
            <a:r>
              <a:rPr lang="fr-FR" b="1" dirty="0" smtClean="0"/>
              <a:t> (Science à l’école, académie </a:t>
            </a:r>
            <a:r>
              <a:rPr lang="fr-FR" b="1" dirty="0"/>
              <a:t>d’Orléans-Tours</a:t>
            </a:r>
            <a:r>
              <a:rPr lang="is-IS" b="1" dirty="0" smtClean="0"/>
              <a:t>…).</a:t>
            </a:r>
            <a:endParaRPr lang="fr-FR" b="1" dirty="0" smtClean="0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>
                <a:solidFill>
                  <a:schemeClr val="accent2"/>
                </a:solidFill>
              </a:rPr>
              <a:t>Détail des formations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578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2"/>
                </a:solidFill>
              </a:rPr>
              <a:t>Orbite de Mars avec </a:t>
            </a:r>
            <a:r>
              <a:rPr lang="fr-FR" sz="3600" dirty="0" err="1" smtClean="0">
                <a:solidFill>
                  <a:schemeClr val="accent2"/>
                </a:solidFill>
              </a:rPr>
              <a:t>Géogébra</a:t>
            </a:r>
            <a:endParaRPr lang="fr-FR" sz="3600" dirty="0">
              <a:solidFill>
                <a:schemeClr val="accent2"/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2"/>
                </a:solidFill>
              </a:rPr>
              <a:t>Par la méthode de Kepler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340768"/>
            <a:ext cx="9144000" cy="529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07504" y="764704"/>
            <a:ext cx="8839200" cy="5693866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271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Formations </a:t>
            </a:r>
            <a:r>
              <a:rPr lang="fr-FR" sz="2800" b="1" dirty="0">
                <a:solidFill>
                  <a:srgbClr val="FF0000"/>
                </a:solidFill>
              </a:rPr>
              <a:t>à inscription </a:t>
            </a:r>
            <a:r>
              <a:rPr lang="fr-FR" sz="2800" b="1" dirty="0" smtClean="0">
                <a:solidFill>
                  <a:srgbClr val="FF0000"/>
                </a:solidFill>
              </a:rPr>
              <a:t>libre</a:t>
            </a:r>
            <a:endParaRPr lang="fr-FR" b="1" dirty="0" smtClean="0">
              <a:solidFill>
                <a:srgbClr val="008000"/>
              </a:solidFill>
            </a:endParaRP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Parrainages</a:t>
            </a:r>
            <a:endParaRPr lang="fr-FR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fr-FR" b="1" dirty="0" smtClean="0">
              <a:solidFill>
                <a:srgbClr val="008000"/>
              </a:solidFill>
            </a:endParaRP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Journées et ½ journées thématiques</a:t>
            </a:r>
            <a:r>
              <a:rPr lang="fr-FR" b="1" dirty="0" smtClean="0"/>
              <a:t> : aide au démarrage des parrainages. 3 ½ journées (Paris) + 2 journées (Meudon)</a:t>
            </a:r>
          </a:p>
          <a:p>
            <a:pPr lvl="1">
              <a:buFontTx/>
              <a:buChar char="-"/>
            </a:pPr>
            <a:endParaRPr lang="fr-FR" b="1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Soirées </a:t>
            </a:r>
            <a:r>
              <a:rPr lang="fr-FR" b="1" dirty="0">
                <a:solidFill>
                  <a:srgbClr val="FF0000"/>
                </a:solidFill>
              </a:rPr>
              <a:t>d</a:t>
            </a:r>
            <a:r>
              <a:rPr lang="fr-FR" altLang="ja-JP" b="1" dirty="0">
                <a:solidFill>
                  <a:srgbClr val="FF0000"/>
                </a:solidFill>
              </a:rPr>
              <a:t>’observation</a:t>
            </a:r>
            <a:r>
              <a:rPr lang="fr-FR" altLang="ja-JP" b="1" dirty="0"/>
              <a:t> (octobre -&gt; mai selon les années)</a:t>
            </a:r>
          </a:p>
          <a:p>
            <a:pPr lvl="1">
              <a:buFontTx/>
              <a:buChar char="-"/>
            </a:pP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Écoles </a:t>
            </a:r>
            <a:r>
              <a:rPr lang="fr-FR" b="1" dirty="0"/>
              <a:t>(selon les années) :</a:t>
            </a:r>
            <a:endParaRPr lang="fr-FR" b="1" dirty="0">
              <a:solidFill>
                <a:srgbClr val="00CC00"/>
              </a:solidFill>
            </a:endParaRPr>
          </a:p>
          <a:p>
            <a:pPr lvl="2">
              <a:buFontTx/>
              <a:buChar char="-"/>
            </a:pPr>
            <a:r>
              <a:rPr lang="fr-FR" b="1" dirty="0">
                <a:solidFill>
                  <a:srgbClr val="008000"/>
                </a:solidFill>
              </a:rPr>
              <a:t>automne à Nançay</a:t>
            </a:r>
            <a:r>
              <a:rPr lang="fr-FR" b="1" dirty="0"/>
              <a:t> sur la radioastronomie</a:t>
            </a:r>
          </a:p>
          <a:p>
            <a:pPr lvl="2">
              <a:buFontTx/>
              <a:buChar char="-"/>
            </a:pPr>
            <a:r>
              <a:rPr lang="fr-FR" b="1" dirty="0">
                <a:solidFill>
                  <a:srgbClr val="008000"/>
                </a:solidFill>
              </a:rPr>
              <a:t>hiver à Meudon </a:t>
            </a:r>
            <a:r>
              <a:rPr lang="fr-FR" b="1" dirty="0"/>
              <a:t>pour les enseignants de primaire</a:t>
            </a:r>
          </a:p>
          <a:p>
            <a:pPr lvl="2">
              <a:buFontTx/>
              <a:buChar char="-"/>
            </a:pPr>
            <a:r>
              <a:rPr lang="fr-FR" b="1" dirty="0">
                <a:solidFill>
                  <a:srgbClr val="008000"/>
                </a:solidFill>
              </a:rPr>
              <a:t>printemps à Meudon</a:t>
            </a:r>
            <a:r>
              <a:rPr lang="fr-FR" b="1" dirty="0"/>
              <a:t> sur les programmes de lycée</a:t>
            </a:r>
          </a:p>
          <a:p>
            <a:pPr lvl="2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été à l’OHP </a:t>
            </a:r>
            <a:r>
              <a:rPr lang="fr-FR" b="1" dirty="0"/>
              <a:t>centrée sur l’Observation</a:t>
            </a:r>
          </a:p>
          <a:p>
            <a:pPr lvl="1">
              <a:buFontTx/>
              <a:buChar char="-"/>
            </a:pP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Formations </a:t>
            </a:r>
            <a:r>
              <a:rPr lang="fr-FR" b="1" dirty="0"/>
              <a:t>à distance. </a:t>
            </a:r>
            <a:r>
              <a:rPr lang="fr-FR" b="1" dirty="0">
                <a:solidFill>
                  <a:srgbClr val="008000"/>
                </a:solidFill>
              </a:rPr>
              <a:t>Contenu libre </a:t>
            </a:r>
            <a:r>
              <a:rPr lang="fr-FR" b="1" dirty="0" smtClean="0">
                <a:solidFill>
                  <a:srgbClr val="008000"/>
                </a:solidFill>
              </a:rPr>
              <a:t>d</a:t>
            </a:r>
            <a:r>
              <a:rPr lang="fr-FR" altLang="ja-JP" b="1" dirty="0" smtClean="0">
                <a:solidFill>
                  <a:srgbClr val="008000"/>
                </a:solidFill>
              </a:rPr>
              <a:t>'</a:t>
            </a:r>
            <a:r>
              <a:rPr lang="fr-FR" b="1" dirty="0" smtClean="0">
                <a:solidFill>
                  <a:srgbClr val="008000"/>
                </a:solidFill>
              </a:rPr>
              <a:t>accès id DU AMC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>
                <a:solidFill>
                  <a:schemeClr val="accent2"/>
                </a:solidFill>
              </a:rPr>
              <a:t>Détail des formations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533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École d</a:t>
            </a:r>
            <a:r>
              <a:rPr lang="fr-FR" altLang="ja-JP" sz="2800" b="1">
                <a:solidFill>
                  <a:schemeClr val="accent2"/>
                </a:solidFill>
              </a:rPr>
              <a:t>'</a:t>
            </a:r>
            <a:r>
              <a:rPr lang="fr-FR" sz="2800" b="1">
                <a:solidFill>
                  <a:schemeClr val="accent2"/>
                </a:solidFill>
              </a:rPr>
              <a:t>été : observation du Soleil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École d</a:t>
            </a:r>
            <a:r>
              <a:rPr lang="fr-FR" altLang="ja-JP" sz="2800" b="1">
                <a:solidFill>
                  <a:schemeClr val="accent2"/>
                </a:solidFill>
              </a:rPr>
              <a:t>'</a:t>
            </a:r>
            <a:r>
              <a:rPr lang="fr-FR" sz="2800" b="1">
                <a:solidFill>
                  <a:schemeClr val="accent2"/>
                </a:solidFill>
              </a:rPr>
              <a:t>été : observation avec petits instruments</a:t>
            </a:r>
          </a:p>
        </p:txBody>
      </p:sp>
      <p:pic>
        <p:nvPicPr>
          <p:cNvPr id="46082" name="Picture 6" descr="hdole_ohp_P1000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2024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1040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3273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4835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École d</a:t>
            </a:r>
            <a:r>
              <a:rPr lang="fr-FR" altLang="ja-JP" sz="2800" b="1">
                <a:solidFill>
                  <a:schemeClr val="accent2"/>
                </a:solidFill>
              </a:rPr>
              <a:t>'</a:t>
            </a:r>
            <a:r>
              <a:rPr lang="fr-FR" sz="2800" b="1">
                <a:solidFill>
                  <a:schemeClr val="accent2"/>
                </a:solidFill>
              </a:rPr>
              <a:t>été : observation au 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632"/>
            <a:ext cx="4336052" cy="40222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881" y="3190626"/>
            <a:ext cx="5349875" cy="3566583"/>
          </a:xfrm>
          <a:prstGeom prst="rect">
            <a:avLst/>
          </a:prstGeom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534084" y="476672"/>
            <a:ext cx="2856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 dirty="0" smtClean="0">
                <a:solidFill>
                  <a:schemeClr val="accent2"/>
                </a:solidFill>
              </a:rPr>
              <a:t>Quelques images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603522"/>
            <a:ext cx="5055592" cy="337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07504" y="764704"/>
            <a:ext cx="8839200" cy="5755422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Contenu :</a:t>
            </a:r>
            <a:endParaRPr lang="fr-FR" sz="2800" b="1" dirty="0">
              <a:solidFill>
                <a:srgbClr val="008000"/>
              </a:solidFill>
            </a:endParaRP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08000"/>
                </a:solidFill>
              </a:rPr>
              <a:t>Une </a:t>
            </a:r>
            <a:r>
              <a:rPr lang="fr-FR" b="1" dirty="0" smtClean="0">
                <a:solidFill>
                  <a:srgbClr val="008000"/>
                </a:solidFill>
              </a:rPr>
              <a:t>cinquantaine d</a:t>
            </a:r>
            <a:r>
              <a:rPr lang="fr-FR" altLang="ja-JP" b="1" dirty="0" smtClean="0">
                <a:solidFill>
                  <a:srgbClr val="008000"/>
                </a:solidFill>
              </a:rPr>
              <a:t>e </a:t>
            </a:r>
            <a:r>
              <a:rPr lang="fr-FR" altLang="ja-JP" b="1" dirty="0" err="1" smtClean="0">
                <a:solidFill>
                  <a:srgbClr val="008000"/>
                </a:solidFill>
              </a:rPr>
              <a:t>TPs</a:t>
            </a:r>
            <a:r>
              <a:rPr lang="fr-FR" b="1" dirty="0" smtClean="0">
                <a:solidFill>
                  <a:srgbClr val="00CC00"/>
                </a:solidFill>
              </a:rPr>
              <a:t> </a:t>
            </a:r>
            <a:r>
              <a:rPr lang="fr-FR" b="1" dirty="0"/>
              <a:t>de différents </a:t>
            </a:r>
            <a:r>
              <a:rPr lang="fr-FR" b="1" dirty="0" smtClean="0"/>
              <a:t>niveaux</a:t>
            </a:r>
            <a:r>
              <a:rPr lang="fr-FR" b="1" dirty="0" smtClean="0">
                <a:solidFill>
                  <a:srgbClr val="FF0000"/>
                </a:solidFill>
              </a:rPr>
              <a:t> en ligne</a:t>
            </a:r>
            <a:endParaRPr lang="fr-FR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008000"/>
                </a:solidFill>
              </a:rPr>
              <a:t>Une </a:t>
            </a:r>
            <a:r>
              <a:rPr lang="fr-FR" b="1" dirty="0">
                <a:solidFill>
                  <a:srgbClr val="008000"/>
                </a:solidFill>
              </a:rPr>
              <a:t>quinzaine de cours généraux </a:t>
            </a:r>
            <a:r>
              <a:rPr lang="fr-FR" b="1" dirty="0"/>
              <a:t>adaptés à différents </a:t>
            </a:r>
            <a:r>
              <a:rPr lang="fr-FR" b="1" dirty="0" smtClean="0"/>
              <a:t>niveaux</a:t>
            </a:r>
            <a:endParaRPr lang="fr-FR" b="1" dirty="0"/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008000"/>
                </a:solidFill>
              </a:rPr>
              <a:t>Observations</a:t>
            </a:r>
            <a:endParaRPr lang="fr-FR" b="1" dirty="0">
              <a:solidFill>
                <a:srgbClr val="008000"/>
              </a:solidFill>
            </a:endParaRPr>
          </a:p>
          <a:p>
            <a:pPr lvl="2">
              <a:buFontTx/>
              <a:buChar char="-"/>
            </a:pPr>
            <a:r>
              <a:rPr lang="fr-FR" b="1" dirty="0" smtClean="0"/>
              <a:t>Nocturnes sur </a:t>
            </a:r>
            <a:r>
              <a:rPr lang="fr-FR" b="1" dirty="0"/>
              <a:t>le </a:t>
            </a:r>
            <a:r>
              <a:rPr lang="fr-FR" b="1" dirty="0" smtClean="0">
                <a:solidFill>
                  <a:srgbClr val="008000"/>
                </a:solidFill>
              </a:rPr>
              <a:t>T60, le </a:t>
            </a:r>
            <a:r>
              <a:rPr lang="fr-FR" b="1" dirty="0">
                <a:solidFill>
                  <a:srgbClr val="008000"/>
                </a:solidFill>
              </a:rPr>
              <a:t>1 </a:t>
            </a:r>
            <a:r>
              <a:rPr lang="fr-FR" b="1" dirty="0" smtClean="0">
                <a:solidFill>
                  <a:srgbClr val="008000"/>
                </a:solidFill>
              </a:rPr>
              <a:t>m </a:t>
            </a:r>
            <a:r>
              <a:rPr lang="fr-FR" b="1" dirty="0" smtClean="0"/>
              <a:t>et </a:t>
            </a:r>
            <a:r>
              <a:rPr lang="fr-FR" b="1" dirty="0"/>
              <a:t>la</a:t>
            </a:r>
            <a:r>
              <a:rPr lang="fr-FR" b="1" dirty="0">
                <a:solidFill>
                  <a:srgbClr val="FF0000"/>
                </a:solidFill>
              </a:rPr>
              <a:t> lunette </a:t>
            </a:r>
            <a:r>
              <a:rPr lang="fr-FR" b="1" dirty="0" smtClean="0">
                <a:solidFill>
                  <a:srgbClr val="FF0000"/>
                </a:solidFill>
              </a:rPr>
              <a:t>Arago</a:t>
            </a:r>
            <a:endParaRPr lang="fr-FR" b="1" dirty="0">
              <a:solidFill>
                <a:srgbClr val="FF0000"/>
              </a:solidFill>
            </a:endParaRPr>
          </a:p>
          <a:p>
            <a:pPr lvl="2">
              <a:buFontTx/>
              <a:buChar char="-"/>
            </a:pPr>
            <a:r>
              <a:rPr lang="fr-FR" b="1" dirty="0" smtClean="0"/>
              <a:t>Stage à l’OHP : petits instruments, T80</a:t>
            </a:r>
          </a:p>
          <a:p>
            <a:pPr lvl="2">
              <a:buFontTx/>
              <a:buChar char="-"/>
            </a:pPr>
            <a:r>
              <a:rPr lang="fr-FR" b="1" dirty="0" smtClean="0"/>
              <a:t>Stage à Nançay</a:t>
            </a:r>
            <a:endParaRPr lang="fr-FR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008000"/>
                </a:solidFill>
              </a:rPr>
              <a:t>Visites : </a:t>
            </a:r>
            <a:r>
              <a:rPr lang="fr-FR" b="1" dirty="0" smtClean="0"/>
              <a:t>3 sites</a:t>
            </a:r>
          </a:p>
          <a:p>
            <a:pPr marL="384175" lvl="1" indent="0"/>
            <a:endParaRPr lang="fr-FR" b="1" dirty="0" smtClean="0"/>
          </a:p>
          <a:p>
            <a:pPr marL="384175" lvl="1" indent="0"/>
            <a:endParaRPr lang="fr-FR" b="1" dirty="0"/>
          </a:p>
          <a:p>
            <a:pPr marL="384175" lvl="1" indent="0"/>
            <a:endParaRPr lang="fr-FR" b="1" dirty="0" smtClean="0"/>
          </a:p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Public :</a:t>
            </a:r>
            <a:endParaRPr lang="fr-FR" sz="2800" b="1" dirty="0">
              <a:solidFill>
                <a:srgbClr val="008000"/>
              </a:solidFill>
            </a:endParaRP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08000"/>
                </a:solidFill>
              </a:rPr>
              <a:t>une vingtaine de stages</a:t>
            </a:r>
            <a:r>
              <a:rPr lang="fr-FR" b="1" dirty="0">
                <a:solidFill>
                  <a:srgbClr val="00CC00"/>
                </a:solidFill>
              </a:rPr>
              <a:t> </a:t>
            </a:r>
            <a:r>
              <a:rPr lang="fr-FR" b="1" dirty="0"/>
              <a:t>par an (de 1 à 5 jours) soit</a:t>
            </a:r>
            <a:r>
              <a:rPr lang="fr-FR" b="1" dirty="0">
                <a:solidFill>
                  <a:srgbClr val="00CC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40 jours</a:t>
            </a: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008000"/>
                </a:solidFill>
              </a:rPr>
              <a:t>350 </a:t>
            </a:r>
            <a:r>
              <a:rPr lang="fr-FR" b="1" dirty="0">
                <a:solidFill>
                  <a:srgbClr val="008000"/>
                </a:solidFill>
              </a:rPr>
              <a:t>enseignants différents</a:t>
            </a:r>
          </a:p>
          <a:p>
            <a:pPr lvl="1">
              <a:buFontTx/>
              <a:buChar char="-"/>
            </a:pPr>
            <a:r>
              <a:rPr lang="fr-FR" b="1" dirty="0" smtClean="0">
                <a:solidFill>
                  <a:srgbClr val="008000"/>
                </a:solidFill>
              </a:rPr>
              <a:t>Parrainages : 80 à 130</a:t>
            </a:r>
            <a:r>
              <a:rPr lang="fr-FR" b="1" dirty="0" smtClean="0"/>
              <a:t> par an</a:t>
            </a:r>
            <a:endParaRPr lang="fr-FR" b="1" dirty="0"/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2"/>
                </a:solidFill>
              </a:rPr>
              <a:t>Bilan</a:t>
            </a:r>
            <a:endParaRPr lang="fr-FR" sz="20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59832" y="3789040"/>
            <a:ext cx="5434013" cy="954088"/>
          </a:xfrm>
          <a:prstGeom prst="rect">
            <a:avLst/>
          </a:prstGeom>
          <a:noFill/>
          <a:ln w="76200" cmpd="tri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3333CC"/>
                </a:solidFill>
              </a:rPr>
              <a:t>Environ </a:t>
            </a:r>
            <a:r>
              <a:rPr lang="fr-FR" sz="2800" b="1" dirty="0" smtClean="0">
                <a:solidFill>
                  <a:srgbClr val="3333CC"/>
                </a:solidFill>
              </a:rPr>
              <a:t>450 enseignants</a:t>
            </a:r>
          </a:p>
          <a:p>
            <a:pPr algn="ctr"/>
            <a:r>
              <a:rPr lang="fr-FR" sz="2800" b="1" dirty="0" smtClean="0">
                <a:solidFill>
                  <a:srgbClr val="3333CC"/>
                </a:solidFill>
              </a:rPr>
              <a:t>touchés directement chaque année</a:t>
            </a:r>
            <a:endParaRPr lang="fr-FR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5"/>
          <p:cNvSpPr txBox="1">
            <a:spLocks noChangeArrowheads="1"/>
          </p:cNvSpPr>
          <p:nvPr/>
        </p:nvSpPr>
        <p:spPr bwMode="auto">
          <a:xfrm>
            <a:off x="152400" y="738188"/>
            <a:ext cx="8839200" cy="5016758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604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>
              <a:buFontTx/>
              <a:buChar char="-"/>
            </a:pPr>
            <a:r>
              <a:rPr lang="fr-FR" sz="2800" b="1" dirty="0">
                <a:solidFill>
                  <a:srgbClr val="FF0000"/>
                </a:solidFill>
              </a:rPr>
              <a:t>Une équipe d'une </a:t>
            </a:r>
            <a:r>
              <a:rPr lang="fr-FR" sz="2800" b="1" dirty="0" smtClean="0">
                <a:solidFill>
                  <a:srgbClr val="FF0000"/>
                </a:solidFill>
              </a:rPr>
              <a:t>dizaine </a:t>
            </a:r>
            <a:r>
              <a:rPr lang="fr-FR" sz="2800" b="1" dirty="0">
                <a:solidFill>
                  <a:srgbClr val="FF0000"/>
                </a:solidFill>
              </a:rPr>
              <a:t>de personnes :</a:t>
            </a:r>
          </a:p>
          <a:p>
            <a:pPr lvl="1">
              <a:buFontTx/>
              <a:buChar char="-"/>
            </a:pPr>
            <a:r>
              <a:rPr lang="fr-FR" b="1" dirty="0"/>
              <a:t>1 </a:t>
            </a:r>
            <a:r>
              <a:rPr lang="fr-FR" b="1" dirty="0" smtClean="0"/>
              <a:t>maître </a:t>
            </a:r>
            <a:r>
              <a:rPr lang="fr-FR" b="1" dirty="0"/>
              <a:t>de </a:t>
            </a:r>
            <a:r>
              <a:rPr lang="fr-FR" b="1" dirty="0" smtClean="0"/>
              <a:t>conférence, 1 Astronome</a:t>
            </a:r>
            <a:r>
              <a:rPr lang="fr-FR" b="1" dirty="0"/>
              <a:t>, 1 ITA (info, secrétariat</a:t>
            </a:r>
            <a:r>
              <a:rPr lang="fr-FR" b="1" dirty="0" smtClean="0"/>
              <a:t>…), 1 professeur relais de l’académie de Créteil</a:t>
            </a:r>
            <a:endParaRPr lang="fr-FR" b="1" dirty="0"/>
          </a:p>
          <a:p>
            <a:pPr lvl="1" algn="just">
              <a:buFontTx/>
              <a:buChar char="-"/>
            </a:pPr>
            <a:r>
              <a:rPr lang="fr-FR" b="1" dirty="0" err="1" smtClean="0"/>
              <a:t>ATERs</a:t>
            </a:r>
            <a:r>
              <a:rPr lang="fr-FR" b="1" dirty="0" smtClean="0"/>
              <a:t> et moniteurs (4-6 par an)</a:t>
            </a:r>
            <a:endParaRPr lang="fr-FR" b="1" dirty="0" smtClean="0">
              <a:solidFill>
                <a:srgbClr val="3333FF"/>
              </a:solidFill>
            </a:endParaRPr>
          </a:p>
          <a:p>
            <a:pPr lvl="1" algn="just">
              <a:buFontTx/>
              <a:buChar char="-"/>
            </a:pPr>
            <a:r>
              <a:rPr lang="fr-FR" b="1" dirty="0" smtClean="0"/>
              <a:t>une </a:t>
            </a:r>
            <a:r>
              <a:rPr lang="fr-FR" b="1" dirty="0"/>
              <a:t>cinquantaine d</a:t>
            </a:r>
            <a:r>
              <a:rPr lang="fr-FR" altLang="ja-JP" b="1" dirty="0"/>
              <a:t>'</a:t>
            </a:r>
            <a:r>
              <a:rPr lang="fr-FR" b="1" dirty="0"/>
              <a:t>intervenants </a:t>
            </a:r>
            <a:r>
              <a:rPr lang="fr-FR" b="1" dirty="0" smtClean="0"/>
              <a:t>réguliers ou ponctuels (en </a:t>
            </a:r>
            <a:r>
              <a:rPr lang="fr-FR" b="1" dirty="0"/>
              <a:t>comptant les parrainages)</a:t>
            </a:r>
          </a:p>
          <a:p>
            <a:pPr lvl="2" algn="just">
              <a:buFontTx/>
              <a:buChar char="-"/>
            </a:pPr>
            <a:endParaRPr lang="fr-FR" b="1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fr-FR" sz="2800" b="1" dirty="0">
                <a:solidFill>
                  <a:srgbClr val="FF0000"/>
                </a:solidFill>
              </a:rPr>
              <a:t>Philosophie : développer l'astronomie dans les écoles</a:t>
            </a:r>
            <a:endParaRPr lang="fr-FR" b="1" dirty="0">
              <a:solidFill>
                <a:srgbClr val="FF0000"/>
              </a:solidFill>
            </a:endParaRPr>
          </a:p>
          <a:p>
            <a:pPr lvl="1" algn="just">
              <a:buFontTx/>
              <a:buChar char="-"/>
            </a:pPr>
            <a:r>
              <a:rPr lang="fr-FR" b="1" dirty="0"/>
              <a:t>Accompagner les </a:t>
            </a:r>
            <a:r>
              <a:rPr lang="fr-FR" b="1" dirty="0">
                <a:solidFill>
                  <a:srgbClr val="008000"/>
                </a:solidFill>
              </a:rPr>
              <a:t>enseignants de tous niveaux</a:t>
            </a:r>
          </a:p>
          <a:p>
            <a:pPr lvl="1">
              <a:buFont typeface="Times" charset="0"/>
              <a:buChar char="-"/>
            </a:pPr>
            <a:r>
              <a:rPr lang="fr-FR" b="1" dirty="0"/>
              <a:t>Donner des </a:t>
            </a:r>
            <a:r>
              <a:rPr lang="fr-FR" b="1" dirty="0">
                <a:solidFill>
                  <a:srgbClr val="008000"/>
                </a:solidFill>
              </a:rPr>
              <a:t>outils pratiques</a:t>
            </a:r>
            <a:r>
              <a:rPr lang="fr-FR" b="1" dirty="0"/>
              <a:t> </a:t>
            </a:r>
            <a:r>
              <a:rPr lang="fr-FR" b="1" dirty="0" err="1"/>
              <a:t>réexploitables</a:t>
            </a:r>
            <a:r>
              <a:rPr lang="fr-FR" b="1" dirty="0"/>
              <a:t> en classe</a:t>
            </a:r>
          </a:p>
          <a:p>
            <a:pPr lvl="1" algn="just">
              <a:buFontTx/>
              <a:buChar char="-"/>
            </a:pPr>
            <a:r>
              <a:rPr lang="fr-FR" b="1" dirty="0"/>
              <a:t>Fournir des </a:t>
            </a:r>
            <a:r>
              <a:rPr lang="fr-FR" b="1" dirty="0">
                <a:solidFill>
                  <a:srgbClr val="008000"/>
                </a:solidFill>
              </a:rPr>
              <a:t>bases conceptuelles</a:t>
            </a:r>
          </a:p>
          <a:p>
            <a:pPr lvl="1" algn="just">
              <a:buFontTx/>
              <a:buChar char="-"/>
            </a:pPr>
            <a:r>
              <a:rPr lang="fr-FR" b="1" dirty="0"/>
              <a:t>Formations gratuites ou les moins chères </a:t>
            </a:r>
            <a:r>
              <a:rPr lang="fr-FR" b="1" dirty="0" smtClean="0"/>
              <a:t>possibles</a:t>
            </a:r>
          </a:p>
          <a:p>
            <a:pPr lvl="1" algn="just">
              <a:buFontTx/>
              <a:buChar char="-"/>
            </a:pPr>
            <a:r>
              <a:rPr lang="fr-FR" b="1" dirty="0" smtClean="0"/>
              <a:t>Volonté </a:t>
            </a:r>
            <a:r>
              <a:rPr lang="fr-FR" b="1" dirty="0"/>
              <a:t>constante de s</a:t>
            </a:r>
            <a:r>
              <a:rPr lang="fr-FR" altLang="ja-JP" b="1" dirty="0"/>
              <a:t>'</a:t>
            </a:r>
            <a:r>
              <a:rPr lang="fr-FR" b="1" dirty="0"/>
              <a:t>adapter aux nouvelles demandes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81000" y="0"/>
            <a:ext cx="815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3600">
                <a:solidFill>
                  <a:schemeClr val="accent2"/>
                </a:solidFill>
              </a:rPr>
              <a:t>Formation des professeurs à l</a:t>
            </a:r>
            <a:r>
              <a:rPr lang="fr-FR" altLang="ja-JP" sz="3600">
                <a:solidFill>
                  <a:schemeClr val="accent2"/>
                </a:solidFill>
              </a:rPr>
              <a:t>'</a:t>
            </a:r>
            <a:r>
              <a:rPr lang="fr-FR" sz="3600">
                <a:solidFill>
                  <a:schemeClr val="accent2"/>
                </a:solidFill>
              </a:rPr>
              <a:t>Observatoire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610600" cy="1143000"/>
          </a:xfrm>
        </p:spPr>
        <p:txBody>
          <a:bodyPr/>
          <a:lstStyle/>
          <a:p>
            <a:r>
              <a:rPr lang="fr-FR">
                <a:latin typeface="Times" charset="0"/>
                <a:ea typeface="ＭＳ Ｐゴシック" charset="0"/>
                <a:cs typeface="ＭＳ Ｐゴシック" charset="0"/>
              </a:rPr>
              <a:t>http://formation-professeurs.obspm.fr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41890" y="914248"/>
            <a:ext cx="8839200" cy="5693866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271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Avec </a:t>
            </a:r>
            <a:r>
              <a:rPr lang="fr-FR" sz="2800" b="1" dirty="0">
                <a:solidFill>
                  <a:srgbClr val="FF0000"/>
                </a:solidFill>
              </a:rPr>
              <a:t>les partenaires </a:t>
            </a:r>
            <a:r>
              <a:rPr lang="fr-FR" sz="2800" b="1" dirty="0" smtClean="0">
                <a:solidFill>
                  <a:srgbClr val="FF0000"/>
                </a:solidFill>
              </a:rPr>
              <a:t>institutionnels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0000"/>
              </a:solidFill>
            </a:endParaRPr>
          </a:p>
          <a:p>
            <a:pPr marL="384175" lvl="1" indent="0"/>
            <a:r>
              <a:rPr lang="fr-FR" b="1" dirty="0"/>
              <a:t>Primaire :</a:t>
            </a:r>
          </a:p>
          <a:p>
            <a:pPr marL="384175" lvl="1" indent="0"/>
            <a:r>
              <a:rPr lang="fr-FR" b="1" dirty="0"/>
              <a:t>- journée de colloque </a:t>
            </a:r>
            <a:r>
              <a:rPr lang="fr-FR" b="1" dirty="0">
                <a:solidFill>
                  <a:srgbClr val="008000"/>
                </a:solidFill>
              </a:rPr>
              <a:t>astronomie à l’école</a:t>
            </a:r>
            <a:r>
              <a:rPr lang="fr-FR" b="1" dirty="0"/>
              <a:t> avec la maison des sciences de Châtenay-Malabry et l’IA du 92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animations pédagogiques</a:t>
            </a:r>
            <a:r>
              <a:rPr lang="fr-FR" b="1" dirty="0"/>
              <a:t> de circonscription (Paris, 92) ou départementales.</a:t>
            </a:r>
          </a:p>
          <a:p>
            <a:pPr marL="384175" lvl="1" indent="0"/>
            <a:endParaRPr lang="fr-FR" b="1" dirty="0" smtClean="0"/>
          </a:p>
          <a:p>
            <a:pPr marL="384175" lvl="1" indent="0"/>
            <a:r>
              <a:rPr lang="fr-FR" b="1" dirty="0" smtClean="0"/>
              <a:t>Secondaire </a:t>
            </a:r>
            <a:r>
              <a:rPr lang="fr-FR" b="1" dirty="0"/>
              <a:t>:</a:t>
            </a:r>
          </a:p>
          <a:p>
            <a:pPr lvl="1">
              <a:buFontTx/>
              <a:buChar char="-"/>
            </a:pPr>
            <a:r>
              <a:rPr lang="fr-FR" b="1" dirty="0"/>
              <a:t>Plans académiques de formation des 3 académie d’</a:t>
            </a:r>
            <a:r>
              <a:rPr lang="fr-FR" altLang="ja-JP" b="1" dirty="0" err="1"/>
              <a:t>IdF</a:t>
            </a:r>
            <a:endParaRPr lang="fr-FR" altLang="ja-JP" b="1" dirty="0"/>
          </a:p>
          <a:p>
            <a:pPr lvl="2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2-3 </a:t>
            </a:r>
            <a:r>
              <a:rPr lang="fr-FR" b="1" dirty="0">
                <a:solidFill>
                  <a:srgbClr val="FF0000"/>
                </a:solidFill>
              </a:rPr>
              <a:t>stages </a:t>
            </a:r>
            <a:r>
              <a:rPr lang="fr-FR" b="1" dirty="0" smtClean="0">
                <a:solidFill>
                  <a:srgbClr val="FF0000"/>
                </a:solidFill>
              </a:rPr>
              <a:t>de </a:t>
            </a:r>
            <a:r>
              <a:rPr lang="fr-FR" b="1" dirty="0">
                <a:solidFill>
                  <a:srgbClr val="FF0000"/>
                </a:solidFill>
              </a:rPr>
              <a:t>3 jours par académie en </a:t>
            </a:r>
            <a:r>
              <a:rPr lang="fr-FR" b="1" dirty="0" smtClean="0">
                <a:solidFill>
                  <a:srgbClr val="FF0000"/>
                </a:solidFill>
              </a:rPr>
              <a:t>physique</a:t>
            </a:r>
          </a:p>
          <a:p>
            <a:pPr lvl="2">
              <a:buFontTx/>
              <a:buChar char="-"/>
            </a:pPr>
            <a:r>
              <a:rPr lang="fr-FR" b="1" dirty="0" smtClean="0"/>
              <a:t>1 stage en maths (Créteil)</a:t>
            </a:r>
            <a:endParaRPr lang="fr-FR" b="1" dirty="0"/>
          </a:p>
          <a:p>
            <a:pPr lvl="2">
              <a:buFontTx/>
              <a:buChar char="-"/>
            </a:pPr>
            <a:r>
              <a:rPr lang="fr-FR" b="1" dirty="0"/>
              <a:t>3 jours de stages d’ouverture culturelle </a:t>
            </a:r>
            <a:r>
              <a:rPr lang="fr-FR" b="1" dirty="0"/>
              <a:t>(</a:t>
            </a:r>
            <a:r>
              <a:rPr lang="fr-FR" b="1" dirty="0" smtClean="0"/>
              <a:t>Créteil)</a:t>
            </a: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Participation à d’</a:t>
            </a:r>
            <a:r>
              <a:rPr lang="fr-FR" b="1" dirty="0" smtClean="0">
                <a:solidFill>
                  <a:srgbClr val="008000"/>
                </a:solidFill>
              </a:rPr>
              <a:t>autres stages</a:t>
            </a:r>
            <a:r>
              <a:rPr lang="fr-FR" b="1" dirty="0" smtClean="0"/>
              <a:t> (Science à l’école, académie </a:t>
            </a:r>
            <a:r>
              <a:rPr lang="fr-FR" b="1" dirty="0"/>
              <a:t>d’Orléans-Tours</a:t>
            </a:r>
            <a:r>
              <a:rPr lang="is-IS" b="1" dirty="0" smtClean="0"/>
              <a:t>…).</a:t>
            </a:r>
            <a:endParaRPr lang="fr-FR" b="1" dirty="0" smtClean="0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>
                <a:solidFill>
                  <a:schemeClr val="accent2"/>
                </a:solidFill>
              </a:rPr>
              <a:t>Détail des formations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4340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41890" y="914248"/>
            <a:ext cx="8839200" cy="5693866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3675" indent="-193675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5699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27113" indent="-185738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3238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-"/>
            </a:pPr>
            <a:r>
              <a:rPr lang="fr-FR" sz="2800" b="1" dirty="0" smtClean="0">
                <a:solidFill>
                  <a:srgbClr val="FF0000"/>
                </a:solidFill>
              </a:rPr>
              <a:t>Avec </a:t>
            </a:r>
            <a:r>
              <a:rPr lang="fr-FR" sz="2800" b="1" dirty="0">
                <a:solidFill>
                  <a:srgbClr val="FF0000"/>
                </a:solidFill>
              </a:rPr>
              <a:t>les partenaires </a:t>
            </a:r>
            <a:r>
              <a:rPr lang="fr-FR" sz="2800" b="1" dirty="0" smtClean="0">
                <a:solidFill>
                  <a:srgbClr val="FF0000"/>
                </a:solidFill>
              </a:rPr>
              <a:t>institutionnels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0000"/>
              </a:solidFill>
            </a:endParaRPr>
          </a:p>
          <a:p>
            <a:pPr marL="384175" lvl="1" indent="0"/>
            <a:r>
              <a:rPr lang="fr-FR" b="1" dirty="0"/>
              <a:t>Primaire :</a:t>
            </a:r>
          </a:p>
          <a:p>
            <a:pPr marL="384175" lvl="1" indent="0"/>
            <a:r>
              <a:rPr lang="fr-FR" b="1" dirty="0"/>
              <a:t>- journée de </a:t>
            </a:r>
            <a:r>
              <a:rPr lang="fr-FR" b="1" strike="sngStrike" dirty="0"/>
              <a:t>colloque</a:t>
            </a:r>
            <a:r>
              <a:rPr lang="fr-FR" b="1" dirty="0"/>
              <a:t> </a:t>
            </a:r>
            <a:r>
              <a:rPr lang="fr-FR" b="1" dirty="0">
                <a:solidFill>
                  <a:srgbClr val="008000"/>
                </a:solidFill>
              </a:rPr>
              <a:t>astronomie à l’école</a:t>
            </a:r>
            <a:r>
              <a:rPr lang="fr-FR" b="1" dirty="0"/>
              <a:t> avec la maison des sciences de Châtenay-Malabry et l’IA du 92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animations pédagogiques</a:t>
            </a:r>
            <a:r>
              <a:rPr lang="fr-FR" b="1" dirty="0"/>
              <a:t> de circonscription (Paris, 92) ou départementales.</a:t>
            </a:r>
          </a:p>
          <a:p>
            <a:pPr marL="384175" lvl="1" indent="0"/>
            <a:endParaRPr lang="fr-FR" b="1" dirty="0" smtClean="0"/>
          </a:p>
          <a:p>
            <a:pPr marL="384175" lvl="1" indent="0"/>
            <a:r>
              <a:rPr lang="fr-FR" b="1" dirty="0" smtClean="0"/>
              <a:t>Secondaire </a:t>
            </a:r>
            <a:r>
              <a:rPr lang="fr-FR" b="1" dirty="0"/>
              <a:t>:</a:t>
            </a:r>
          </a:p>
          <a:p>
            <a:pPr lvl="1">
              <a:buFontTx/>
              <a:buChar char="-"/>
            </a:pPr>
            <a:r>
              <a:rPr lang="fr-FR" b="1" dirty="0"/>
              <a:t>Plans académiques de formation des 3 académie d’</a:t>
            </a:r>
            <a:r>
              <a:rPr lang="fr-FR" altLang="ja-JP" b="1" dirty="0" err="1"/>
              <a:t>IdF</a:t>
            </a:r>
            <a:endParaRPr lang="fr-FR" altLang="ja-JP" b="1" dirty="0"/>
          </a:p>
          <a:p>
            <a:pPr lvl="2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2-3 </a:t>
            </a:r>
            <a:r>
              <a:rPr lang="fr-FR" b="1" dirty="0" smtClean="0">
                <a:solidFill>
                  <a:srgbClr val="FF0000"/>
                </a:solidFill>
              </a:rPr>
              <a:t>stages de 3 jours </a:t>
            </a:r>
            <a:r>
              <a:rPr lang="fr-FR" b="1" dirty="0">
                <a:solidFill>
                  <a:srgbClr val="FF0000"/>
                </a:solidFill>
              </a:rPr>
              <a:t>par académie en </a:t>
            </a:r>
            <a:r>
              <a:rPr lang="fr-FR" b="1" dirty="0" smtClean="0">
                <a:solidFill>
                  <a:srgbClr val="FF0000"/>
                </a:solidFill>
              </a:rPr>
              <a:t>physique</a:t>
            </a:r>
          </a:p>
          <a:p>
            <a:pPr lvl="2">
              <a:buFontTx/>
              <a:buChar char="-"/>
            </a:pPr>
            <a:r>
              <a:rPr lang="fr-FR" b="1" dirty="0" smtClean="0"/>
              <a:t>1 stage en maths (Créteil)</a:t>
            </a:r>
            <a:endParaRPr lang="fr-FR" b="1" dirty="0"/>
          </a:p>
          <a:p>
            <a:pPr lvl="2">
              <a:buFontTx/>
              <a:buChar char="-"/>
            </a:pPr>
            <a:r>
              <a:rPr lang="fr-FR" b="1" dirty="0"/>
              <a:t>3 jours de stages d’ouverture culturelle </a:t>
            </a:r>
            <a:r>
              <a:rPr lang="fr-FR" b="1" dirty="0"/>
              <a:t>(</a:t>
            </a:r>
            <a:r>
              <a:rPr lang="fr-FR" b="1" dirty="0" smtClean="0"/>
              <a:t>Créteil)</a:t>
            </a:r>
            <a:endParaRPr lang="fr-FR" b="1" dirty="0" smtClean="0"/>
          </a:p>
          <a:p>
            <a:pPr lvl="1">
              <a:buFontTx/>
              <a:buChar char="-"/>
            </a:pPr>
            <a:r>
              <a:rPr lang="fr-FR" b="1" dirty="0" smtClean="0"/>
              <a:t>Participation à d’</a:t>
            </a:r>
            <a:r>
              <a:rPr lang="fr-FR" b="1" dirty="0" smtClean="0">
                <a:solidFill>
                  <a:srgbClr val="008000"/>
                </a:solidFill>
              </a:rPr>
              <a:t>autres stages</a:t>
            </a:r>
            <a:r>
              <a:rPr lang="fr-FR" b="1" dirty="0" smtClean="0"/>
              <a:t> (Science à l’école, académie </a:t>
            </a:r>
            <a:r>
              <a:rPr lang="fr-FR" b="1" dirty="0"/>
              <a:t>d’Orléans-Tours</a:t>
            </a:r>
            <a:r>
              <a:rPr lang="is-IS" b="1" dirty="0" smtClean="0"/>
              <a:t>…).</a:t>
            </a:r>
            <a:endParaRPr lang="fr-FR" b="1" dirty="0" smtClean="0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33400" y="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fr-FR" sz="3600">
                <a:solidFill>
                  <a:schemeClr val="accent2"/>
                </a:solidFill>
              </a:rPr>
              <a:t>Détail des formations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4643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89585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5626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65125" y="471488"/>
            <a:ext cx="345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Maquette 3D du 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24788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133600" y="228600"/>
            <a:ext cx="450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Maquette du système solaire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514600" y="228600"/>
            <a:ext cx="450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Maquette du système solaire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446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Maquette Soleil-Terre-Lune</a:t>
            </a:r>
          </a:p>
        </p:txBody>
      </p:sp>
      <p:pic>
        <p:nvPicPr>
          <p:cNvPr id="37890" name="Picture 5" descr="DSC01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02488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701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52400"/>
            <a:ext cx="36083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65125" y="471488"/>
            <a:ext cx="4460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sz="2800" b="1">
                <a:solidFill>
                  <a:schemeClr val="accent2"/>
                </a:solidFill>
              </a:rPr>
              <a:t>Maquette Soleil-Terre-Lune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3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638</Words>
  <Application>Microsoft Macintosh PowerPoint</Application>
  <PresentationFormat>Présentation à l'écran (4:3)</PresentationFormat>
  <Paragraphs>131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ＭＳ Ｐゴシック</vt:lpstr>
      <vt:lpstr>Times</vt:lpstr>
      <vt:lpstr>Nouvelle présentation</vt:lpstr>
      <vt:lpstr>La formation des professeurs à l'Observatoire de Paris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http://formation-professeurs.obspm.fr</vt:lpstr>
    </vt:vector>
  </TitlesOfParts>
  <Company>Noël Robichon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Noël</cp:lastModifiedBy>
  <cp:revision>73</cp:revision>
  <dcterms:created xsi:type="dcterms:W3CDTF">2011-10-06T07:05:19Z</dcterms:created>
  <dcterms:modified xsi:type="dcterms:W3CDTF">2016-05-25T10:05:32Z</dcterms:modified>
</cp:coreProperties>
</file>